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9" r:id="rId2"/>
    <p:sldId id="260" r:id="rId3"/>
    <p:sldId id="263" r:id="rId4"/>
    <p:sldId id="264" r:id="rId5"/>
    <p:sldId id="267" r:id="rId6"/>
    <p:sldId id="261" r:id="rId7"/>
    <p:sldId id="278" r:id="rId8"/>
    <p:sldId id="268" r:id="rId9"/>
    <p:sldId id="269" r:id="rId10"/>
    <p:sldId id="270" r:id="rId11"/>
    <p:sldId id="277" r:id="rId12"/>
    <p:sldId id="276" r:id="rId13"/>
    <p:sldId id="271" r:id="rId14"/>
    <p:sldId id="272" r:id="rId15"/>
    <p:sldId id="273" r:id="rId16"/>
    <p:sldId id="274" r:id="rId17"/>
    <p:sldId id="275" r:id="rId18"/>
  </p:sldIdLst>
  <p:sldSz cx="6858000" cy="9906000" type="A4"/>
  <p:notesSz cx="68199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8"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93515B-2A1D-1FE8-4804-3C51609A3917}" name="HATTON, Matthew (SHEFFIELD TEACHING HOSPITALS NHS FOUNDATION TRUST)" initials="MH" userId="S::matthewhatton@nhs.net::79f627d1-e142-4b55-ad07-e9ce72e371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ldwin David" initials="BD" lastIdx="1" clrIdx="0"/>
  <p:cmAuthor id="2" name="Hatton, Matthew (Oncology)" initials="HM" lastIdx="1" clrIdx="1"/>
  <p:cmAuthor id="3" name="HATTON, Matthew (SHEFFIELD TEACHING HOSPITALS NHS FOUNDATION TRUST)" initials="MH" lastIdx="2" clrIdx="2">
    <p:extLst>
      <p:ext uri="{19B8F6BF-5375-455C-9EA6-DF929625EA0E}">
        <p15:presenceInfo xmlns:p15="http://schemas.microsoft.com/office/powerpoint/2012/main" userId="S::matthewhatton@nhs.net::79f627d1-e142-4b55-ad07-e9ce72e371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F5FF"/>
    <a:srgbClr val="66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90"/>
    <p:restoredTop sz="86408"/>
  </p:normalViewPr>
  <p:slideViewPr>
    <p:cSldViewPr snapToGrid="0" snapToObjects="1">
      <p:cViewPr>
        <p:scale>
          <a:sx n="199" d="100"/>
          <a:sy n="199" d="100"/>
        </p:scale>
        <p:origin x="840" y="-6768"/>
      </p:cViewPr>
      <p:guideLst>
        <p:guide orient="horz" pos="2848"/>
        <p:guide pos="216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9.xml"/><Relationship Id="rId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925"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2388" y="0"/>
            <a:ext cx="2955925" cy="495300"/>
          </a:xfrm>
          <a:prstGeom prst="rect">
            <a:avLst/>
          </a:prstGeom>
        </p:spPr>
        <p:txBody>
          <a:bodyPr vert="horz" lIns="91440" tIns="45720" rIns="91440" bIns="45720" rtlCol="0"/>
          <a:lstStyle>
            <a:lvl1pPr algn="r">
              <a:defRPr sz="1200"/>
            </a:lvl1pPr>
          </a:lstStyle>
          <a:p>
            <a:fld id="{24257FCD-4A87-4C23-8291-5D52F0CC35E5}" type="datetimeFigureOut">
              <a:rPr lang="en-GB" smtClean="0"/>
              <a:t>24/12/2023</a:t>
            </a:fld>
            <a:endParaRPr lang="en-GB"/>
          </a:p>
        </p:txBody>
      </p:sp>
      <p:sp>
        <p:nvSpPr>
          <p:cNvPr id="4" name="Slide Image Placeholder 3"/>
          <p:cNvSpPr>
            <a:spLocks noGrp="1" noRot="1" noChangeAspect="1"/>
          </p:cNvSpPr>
          <p:nvPr>
            <p:ph type="sldImg" idx="2"/>
          </p:nvPr>
        </p:nvSpPr>
        <p:spPr>
          <a:xfrm>
            <a:off x="2122488" y="744538"/>
            <a:ext cx="2574925"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2625" y="4711700"/>
            <a:ext cx="5454650" cy="44624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1813"/>
            <a:ext cx="2955925"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2388" y="9421813"/>
            <a:ext cx="2955925" cy="495300"/>
          </a:xfrm>
          <a:prstGeom prst="rect">
            <a:avLst/>
          </a:prstGeom>
        </p:spPr>
        <p:txBody>
          <a:bodyPr vert="horz" lIns="91440" tIns="45720" rIns="91440" bIns="45720" rtlCol="0" anchor="b"/>
          <a:lstStyle>
            <a:lvl1pPr algn="r">
              <a:defRPr sz="1200"/>
            </a:lvl1pPr>
          </a:lstStyle>
          <a:p>
            <a:fld id="{9238529F-7BCC-4C96-9B2A-DD3D749A4350}" type="slidenum">
              <a:rPr lang="en-GB" smtClean="0"/>
              <a:t>‹#›</a:t>
            </a:fld>
            <a:endParaRPr lang="en-GB"/>
          </a:p>
        </p:txBody>
      </p:sp>
    </p:spTree>
    <p:extLst>
      <p:ext uri="{BB962C8B-B14F-4D97-AF65-F5344CB8AC3E}">
        <p14:creationId xmlns:p14="http://schemas.microsoft.com/office/powerpoint/2010/main" val="154639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8529F-7BCC-4C96-9B2A-DD3D749A4350}" type="slidenum">
              <a:rPr lang="en-GB" smtClean="0"/>
              <a:t>1</a:t>
            </a:fld>
            <a:endParaRPr lang="en-GB"/>
          </a:p>
        </p:txBody>
      </p:sp>
    </p:spTree>
    <p:extLst>
      <p:ext uri="{BB962C8B-B14F-4D97-AF65-F5344CB8AC3E}">
        <p14:creationId xmlns:p14="http://schemas.microsoft.com/office/powerpoint/2010/main" val="200987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15</a:t>
            </a:fld>
            <a:endParaRPr lang="en-US"/>
          </a:p>
        </p:txBody>
      </p:sp>
    </p:spTree>
    <p:extLst>
      <p:ext uri="{BB962C8B-B14F-4D97-AF65-F5344CB8AC3E}">
        <p14:creationId xmlns:p14="http://schemas.microsoft.com/office/powerpoint/2010/main" val="266767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16</a:t>
            </a:fld>
            <a:endParaRPr lang="en-US"/>
          </a:p>
        </p:txBody>
      </p:sp>
    </p:spTree>
    <p:extLst>
      <p:ext uri="{BB962C8B-B14F-4D97-AF65-F5344CB8AC3E}">
        <p14:creationId xmlns:p14="http://schemas.microsoft.com/office/powerpoint/2010/main" val="88166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38529F-7BCC-4C96-9B2A-DD3D749A4350}" type="slidenum">
              <a:rPr lang="en-GB" smtClean="0"/>
              <a:t>5</a:t>
            </a:fld>
            <a:endParaRPr lang="en-GB"/>
          </a:p>
        </p:txBody>
      </p:sp>
    </p:spTree>
    <p:extLst>
      <p:ext uri="{BB962C8B-B14F-4D97-AF65-F5344CB8AC3E}">
        <p14:creationId xmlns:p14="http://schemas.microsoft.com/office/powerpoint/2010/main" val="125427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8529F-7BCC-4C96-9B2A-DD3D749A4350}" type="slidenum">
              <a:rPr lang="en-GB" smtClean="0"/>
              <a:t>6</a:t>
            </a:fld>
            <a:endParaRPr lang="en-GB"/>
          </a:p>
        </p:txBody>
      </p:sp>
    </p:spTree>
    <p:extLst>
      <p:ext uri="{BB962C8B-B14F-4D97-AF65-F5344CB8AC3E}">
        <p14:creationId xmlns:p14="http://schemas.microsoft.com/office/powerpoint/2010/main" val="2765821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38529F-7BCC-4C96-9B2A-DD3D749A4350}" type="slidenum">
              <a:rPr lang="en-GB" smtClean="0"/>
              <a:t>7</a:t>
            </a:fld>
            <a:endParaRPr lang="en-GB"/>
          </a:p>
        </p:txBody>
      </p:sp>
    </p:spTree>
    <p:extLst>
      <p:ext uri="{BB962C8B-B14F-4D97-AF65-F5344CB8AC3E}">
        <p14:creationId xmlns:p14="http://schemas.microsoft.com/office/powerpoint/2010/main" val="246783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8529F-7BCC-4C96-9B2A-DD3D749A4350}" type="slidenum">
              <a:rPr lang="en-GB" smtClean="0"/>
              <a:t>8</a:t>
            </a:fld>
            <a:endParaRPr lang="en-GB"/>
          </a:p>
        </p:txBody>
      </p:sp>
    </p:spTree>
    <p:extLst>
      <p:ext uri="{BB962C8B-B14F-4D97-AF65-F5344CB8AC3E}">
        <p14:creationId xmlns:p14="http://schemas.microsoft.com/office/powerpoint/2010/main" val="1759866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8529F-7BCC-4C96-9B2A-DD3D749A4350}" type="slidenum">
              <a:rPr lang="en-GB" smtClean="0"/>
              <a:t>9</a:t>
            </a:fld>
            <a:endParaRPr lang="en-GB"/>
          </a:p>
        </p:txBody>
      </p:sp>
    </p:spTree>
    <p:extLst>
      <p:ext uri="{BB962C8B-B14F-4D97-AF65-F5344CB8AC3E}">
        <p14:creationId xmlns:p14="http://schemas.microsoft.com/office/powerpoint/2010/main" val="889457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8529F-7BCC-4C96-9B2A-DD3D749A4350}" type="slidenum">
              <a:rPr lang="en-GB" smtClean="0"/>
              <a:t>11</a:t>
            </a:fld>
            <a:endParaRPr lang="en-GB"/>
          </a:p>
        </p:txBody>
      </p:sp>
    </p:spTree>
    <p:extLst>
      <p:ext uri="{BB962C8B-B14F-4D97-AF65-F5344CB8AC3E}">
        <p14:creationId xmlns:p14="http://schemas.microsoft.com/office/powerpoint/2010/main" val="179264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13</a:t>
            </a:fld>
            <a:endParaRPr lang="en-US" dirty="0"/>
          </a:p>
        </p:txBody>
      </p:sp>
    </p:spTree>
    <p:extLst>
      <p:ext uri="{BB962C8B-B14F-4D97-AF65-F5344CB8AC3E}">
        <p14:creationId xmlns:p14="http://schemas.microsoft.com/office/powerpoint/2010/main" val="267506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66B148-09DF-9F47-BA27-3002E6229B3F}" type="slidenum">
              <a:rPr lang="en-US" smtClean="0"/>
              <a:t>14</a:t>
            </a:fld>
            <a:endParaRPr lang="en-US"/>
          </a:p>
        </p:txBody>
      </p:sp>
    </p:spTree>
    <p:extLst>
      <p:ext uri="{BB962C8B-B14F-4D97-AF65-F5344CB8AC3E}">
        <p14:creationId xmlns:p14="http://schemas.microsoft.com/office/powerpoint/2010/main" val="1321760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42401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53438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209639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65652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29534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66021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E06860B9-39A7-274E-B525-5C22A4FB1EFD}" type="datetimeFigureOut">
              <a:rPr lang="en-US" smtClean="0"/>
              <a:t>12/24/23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93818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E06860B9-39A7-274E-B525-5C22A4FB1EFD}" type="datetimeFigureOut">
              <a:rPr lang="en-US" smtClean="0"/>
              <a:t>12/24/23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15355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860B9-39A7-274E-B525-5C22A4FB1EFD}" type="datetimeFigureOut">
              <a:rPr lang="en-US" smtClean="0"/>
              <a:t>12/24/23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13442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31274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43995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06860B9-39A7-274E-B525-5C22A4FB1EFD}" type="datetimeFigureOut">
              <a:rPr lang="en-US" smtClean="0"/>
              <a:t>12/24/23</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6E48A9C-1F40-C448-B587-242644A83B81}" type="slidenum">
              <a:rPr lang="en-GB" smtClean="0"/>
              <a:t>‹#›</a:t>
            </a:fld>
            <a:endParaRPr lang="en-GB"/>
          </a:p>
        </p:txBody>
      </p:sp>
    </p:spTree>
    <p:extLst>
      <p:ext uri="{BB962C8B-B14F-4D97-AF65-F5344CB8AC3E}">
        <p14:creationId xmlns:p14="http://schemas.microsoft.com/office/powerpoint/2010/main" val="12975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nice.org.uk/guidance/qs17" TargetMode="External"/><Relationship Id="rId2" Type="http://schemas.openxmlformats.org/officeDocument/2006/relationships/hyperlink" Target="http://www.nice.org.uk/guidance/ng122" TargetMode="Externa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england.nhs.uk/long-term-plan/" TargetMode="External"/><Relationship Id="rId4" Type="http://schemas.openxmlformats.org/officeDocument/2006/relationships/hyperlink" Target="https://pathways.nice.org.uk/pathways/lung-cance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england.nhs.uk/wp-content/uploads/2017/07/thoracic-surgery-service-specification.pdf" TargetMode="External"/><Relationship Id="rId7"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s://gettingitrightfirsttime.co.uk/wp-content/uploads/2018/04/GIRFT-Cardiothoracic-Report-1.pdf" TargetMode="External"/><Relationship Id="rId4" Type="http://schemas.openxmlformats.org/officeDocument/2006/relationships/hyperlink" Target="https://www.nice.org.uk/guidance/ng12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5"/>
          <p:cNvSpPr/>
          <p:nvPr/>
        </p:nvSpPr>
        <p:spPr>
          <a:xfrm>
            <a:off x="729155" y="983059"/>
            <a:ext cx="5514648" cy="906402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1100" b="1" dirty="0"/>
              <a:t>Introduction</a:t>
            </a:r>
          </a:p>
          <a:p>
            <a:pPr algn="just"/>
            <a:r>
              <a:rPr sz="1100" dirty="0"/>
              <a:t>This </a:t>
            </a:r>
            <a:r>
              <a:rPr lang="en-GB" sz="1100" dirty="0"/>
              <a:t>optimal pathway is primarily designed to improve outcomes in lung cancer by encouraging best practice, reducing variation, and reducing delays in diagnosis, staging and treatment. </a:t>
            </a:r>
          </a:p>
          <a:p>
            <a:pPr algn="just"/>
            <a:endParaRPr lang="en-GB" sz="1100" dirty="0"/>
          </a:p>
          <a:p>
            <a:pPr algn="just"/>
            <a:r>
              <a:rPr lang="en-GB" sz="1100" i="1" dirty="0"/>
              <a:t>Use of guidelines</a:t>
            </a:r>
          </a:p>
          <a:p>
            <a:pPr algn="just"/>
            <a:r>
              <a:rPr lang="en-GB" sz="1100" dirty="0"/>
              <a:t>The diagnosis, staging and fitness assessments in this pathway should be completed with reference to current national guidelines. The NOLCP is also supported by a series of </a:t>
            </a:r>
            <a:r>
              <a:rPr lang="en-GB" sz="1100" b="1" dirty="0"/>
              <a:t>Diagnostic Standards of Care</a:t>
            </a:r>
            <a:r>
              <a:rPr lang="en-GB" sz="1100" dirty="0"/>
              <a:t> that provide more detail (see Appendix 1), and the </a:t>
            </a:r>
            <a:r>
              <a:rPr lang="en-GB" sz="1100" b="1" dirty="0"/>
              <a:t>Commissioning Guidance </a:t>
            </a:r>
            <a:r>
              <a:rPr lang="en-GB" sz="1100" dirty="0"/>
              <a:t>for effective lung cancer services.</a:t>
            </a:r>
          </a:p>
          <a:p>
            <a:pPr algn="just"/>
            <a:endParaRPr lang="en-GB" sz="1100" dirty="0"/>
          </a:p>
          <a:p>
            <a:pPr algn="just"/>
            <a:r>
              <a:rPr lang="en-GB" sz="1100" i="1" dirty="0"/>
              <a:t>Maximum waiting times (calendar days unless otherwise specified)</a:t>
            </a:r>
          </a:p>
          <a:p>
            <a:pPr algn="just"/>
            <a:r>
              <a:rPr lang="en-GB" sz="1100" dirty="0"/>
              <a:t>The times in each step of the pathway, shown on the left, are the </a:t>
            </a:r>
            <a:r>
              <a:rPr lang="en-GB" sz="1100" b="1" dirty="0"/>
              <a:t>maximum</a:t>
            </a:r>
            <a:r>
              <a:rPr lang="en-GB" sz="1100" dirty="0"/>
              <a:t> recommended; the majority of steps should be completed before the specified maximum. The maximum recommended time to commencement of treatment is </a:t>
            </a:r>
            <a:r>
              <a:rPr lang="en-GB" sz="1100" b="1" dirty="0"/>
              <a:t>49 calendar days</a:t>
            </a:r>
            <a:r>
              <a:rPr lang="en-GB" sz="1100" dirty="0"/>
              <a:t>, even though the national cancer wait times target is unchanged at 62 calendar days. A randomised controlled trial showed a reduction of time to diagnosis from 29 to 15 days was associated with a longer median survival of 503 days compared with 312. The </a:t>
            </a:r>
            <a:r>
              <a:rPr lang="en-GB" sz="1100" b="1" dirty="0"/>
              <a:t>start point </a:t>
            </a:r>
            <a:r>
              <a:rPr lang="en-GB" sz="1100" dirty="0"/>
              <a:t>of the cancer waiting time pathway is the date of referral on the cancer pathway, or date of upgrade to the cancer pathway once the diagnosis of cancer is suspected; this can be based on chest X-ray or CT. </a:t>
            </a:r>
          </a:p>
          <a:p>
            <a:pPr algn="just"/>
            <a:r>
              <a:rPr lang="en-GB" sz="1100" b="1" dirty="0"/>
              <a:t>Key time points for monitoring are</a:t>
            </a:r>
            <a:r>
              <a:rPr lang="en-GB" sz="1100" dirty="0"/>
              <a:t>: time to CT; time to diagnostic clinic; time to full diagnosis and staging; and time to first treatment. </a:t>
            </a:r>
          </a:p>
          <a:p>
            <a:pPr algn="just"/>
            <a:endParaRPr lang="en-GB" sz="1100" i="1" dirty="0"/>
          </a:p>
          <a:p>
            <a:pPr algn="just"/>
            <a:r>
              <a:rPr lang="en-GB" sz="1100" i="1" dirty="0"/>
              <a:t>A note for commissioners</a:t>
            </a:r>
          </a:p>
          <a:p>
            <a:pPr algn="just"/>
            <a:r>
              <a:rPr lang="en-GB" sz="1100" dirty="0"/>
              <a:t>The initial identification and referral of patients with suspected lung cancer is often dependent on primary care. Prompt recognition, risk assessment and referral is essential to reduce delay in diagnosis and to reduce the high proportion of lung cancer patients who are diagnosed via emergency admissions. Most of the diagnosis, staging and treatment of lung cancer is provided by secondary and tertiary care; primary care may be involved in supportive care throughout. Supportive, palliative and end of life care is provided by both primary and secondary care. Please refer to the updated Commissioning Guidance that sets out the requirements of the service to ensure the NOLCP is delivered.</a:t>
            </a:r>
          </a:p>
          <a:p>
            <a:pPr lvl="0"/>
            <a:endParaRPr lang="en-GB" sz="1100" dirty="0"/>
          </a:p>
          <a:p>
            <a:pPr lvl="0"/>
            <a:r>
              <a:rPr lang="en-GB" sz="1100" dirty="0"/>
              <a:t>Key features:</a:t>
            </a:r>
            <a:endParaRPr sz="1100" dirty="0"/>
          </a:p>
          <a:p>
            <a:pPr marL="95250" lvl="0" indent="-95250">
              <a:buSzPct val="100000"/>
              <a:buFont typeface="Arial"/>
              <a:buChar char="•"/>
            </a:pPr>
            <a:r>
              <a:rPr lang="en-GB" sz="1100" dirty="0"/>
              <a:t>Potential to reduce delay from CXR to CT and triage to less than 24 hours</a:t>
            </a:r>
          </a:p>
          <a:p>
            <a:pPr marL="95250" lvl="0" indent="-95250">
              <a:buSzPct val="100000"/>
              <a:buFont typeface="Arial"/>
              <a:buChar char="•"/>
            </a:pPr>
            <a:r>
              <a:rPr lang="en-GB" sz="1100" dirty="0"/>
              <a:t>Direct to CT for high-risk patients</a:t>
            </a:r>
          </a:p>
          <a:p>
            <a:pPr marL="95250" lvl="0" indent="-95250">
              <a:buSzPct val="100000"/>
              <a:buFont typeface="Arial"/>
              <a:buChar char="•"/>
            </a:pPr>
            <a:r>
              <a:rPr lang="en-GB" sz="1100" dirty="0"/>
              <a:t>Potential avoidance of emergency admission</a:t>
            </a:r>
            <a:endParaRPr sz="1100" dirty="0"/>
          </a:p>
          <a:p>
            <a:pPr marL="95250" lvl="0" indent="-95250">
              <a:buSzPct val="100000"/>
              <a:buFont typeface="Arial"/>
              <a:buChar char="•"/>
            </a:pPr>
            <a:r>
              <a:rPr lang="en-GB" sz="1100" dirty="0"/>
              <a:t>Allows triaged patients to be managed by primary or secondary care</a:t>
            </a:r>
          </a:p>
          <a:p>
            <a:pPr marL="95250" lvl="0" indent="-95250">
              <a:buSzPct val="100000"/>
              <a:buFont typeface="Arial"/>
              <a:buChar char="•"/>
            </a:pPr>
            <a:r>
              <a:rPr lang="en-US" sz="1100" dirty="0"/>
              <a:t>Timed treatment pathways supporting rapid progress to treatment</a:t>
            </a:r>
          </a:p>
          <a:p>
            <a:pPr marL="95250" lvl="0" indent="-95250">
              <a:buSzPct val="100000"/>
              <a:buFont typeface="Arial"/>
              <a:buChar char="•"/>
            </a:pPr>
            <a:endParaRPr lang="en-GB" sz="1100" dirty="0"/>
          </a:p>
          <a:p>
            <a:pPr lvl="0">
              <a:buSzPct val="100000"/>
            </a:pPr>
            <a:r>
              <a:rPr lang="en-GB" sz="1100" dirty="0"/>
              <a:t>Requirements:</a:t>
            </a:r>
          </a:p>
          <a:p>
            <a:pPr marL="95250" lvl="0" indent="-95250">
              <a:buSzPct val="100000"/>
              <a:buFont typeface="Arial"/>
              <a:buChar char="•"/>
            </a:pPr>
            <a:r>
              <a:rPr sz="1100" dirty="0"/>
              <a:t>Turnaround times have to be short, </a:t>
            </a:r>
            <a:r>
              <a:rPr lang="en-GB" sz="1100" dirty="0"/>
              <a:t>across the whole pathway; .</a:t>
            </a:r>
          </a:p>
          <a:p>
            <a:pPr marL="95250" lvl="0" indent="-95250">
              <a:buSzPct val="100000"/>
              <a:buFont typeface="Arial"/>
              <a:buChar char="•"/>
            </a:pPr>
            <a:r>
              <a:rPr lang="en-GB" sz="1100" dirty="0"/>
              <a:t>Hot reporting of all CXRs and subsequent CTs </a:t>
            </a:r>
          </a:p>
          <a:p>
            <a:pPr marL="95250" lvl="0" indent="-95250">
              <a:buSzPct val="100000"/>
              <a:buFont typeface="Arial"/>
              <a:buChar char="•"/>
            </a:pPr>
            <a:r>
              <a:rPr lang="en-GB" sz="1100" dirty="0"/>
              <a:t>Daily respiratory medicine cancer clinic optimal</a:t>
            </a:r>
          </a:p>
          <a:p>
            <a:pPr marL="95250" lvl="0" indent="-95250">
              <a:buSzPct val="100000"/>
              <a:buFont typeface="Arial"/>
              <a:buChar char="•"/>
            </a:pPr>
            <a:r>
              <a:rPr lang="en-GB" sz="1100" dirty="0"/>
              <a:t>Well organised scheduling of appointments for therapies</a:t>
            </a:r>
          </a:p>
          <a:p>
            <a:pPr marL="95250" lvl="0" indent="-95250">
              <a:buSzPct val="100000"/>
              <a:buFont typeface="Arial"/>
              <a:buChar char="•"/>
            </a:pPr>
            <a:r>
              <a:rPr lang="en-GB" sz="1100" dirty="0"/>
              <a:t>Team based approach to radiation planning and dedicated peer review / planning meeting</a:t>
            </a:r>
          </a:p>
          <a:p>
            <a:pPr marL="95250" lvl="0" indent="-95250">
              <a:buSzPct val="100000"/>
              <a:buFont typeface="Arial"/>
              <a:buChar char="•"/>
            </a:pPr>
            <a:r>
              <a:rPr lang="en-GB" sz="1100" dirty="0"/>
              <a:t>Local access to advanced radiotherapy planning and treatment</a:t>
            </a:r>
            <a:br>
              <a:rPr lang="en-GB" sz="1100" dirty="0"/>
            </a:br>
            <a:endParaRPr lang="en-GB" sz="1100" dirty="0"/>
          </a:p>
          <a:p>
            <a:pPr lvl="0">
              <a:buSzPct val="100000"/>
            </a:pPr>
            <a:r>
              <a:rPr lang="en-GB" sz="1100" dirty="0"/>
              <a:t>What is new in the update?</a:t>
            </a:r>
          </a:p>
          <a:p>
            <a:pPr marL="171450" lvl="0" indent="-171450">
              <a:buSzPct val="100000"/>
              <a:buFont typeface="Arial" charset="0"/>
              <a:buChar char="•"/>
            </a:pPr>
            <a:r>
              <a:rPr lang="en-GB" sz="1100" dirty="0"/>
              <a:t>Inclusion of direct to CT (without CXR) for patients at high-risk of symptomatic lung cancer</a:t>
            </a:r>
          </a:p>
          <a:p>
            <a:pPr marL="171450" lvl="0" indent="-171450">
              <a:buSzPct val="100000"/>
              <a:buFont typeface="Arial" charset="0"/>
              <a:buChar char="•"/>
            </a:pPr>
            <a:r>
              <a:rPr lang="en-GB" sz="1100" dirty="0"/>
              <a:t>Clarification of other urgent route presentation</a:t>
            </a:r>
          </a:p>
          <a:p>
            <a:pPr marL="171450" lvl="0" indent="-171450">
              <a:buSzPct val="100000"/>
              <a:buFont typeface="Arial" charset="0"/>
              <a:buChar char="•"/>
            </a:pPr>
            <a:r>
              <a:rPr lang="en-GB" sz="1100" dirty="0"/>
              <a:t>Inclusion of blood-based tumour diagnostics e.g. circulating tumour DNA (</a:t>
            </a:r>
            <a:r>
              <a:rPr lang="en-GB" sz="1100" dirty="0" err="1"/>
              <a:t>ctDNA</a:t>
            </a:r>
            <a:r>
              <a:rPr lang="en-GB" sz="1100" dirty="0"/>
              <a:t>)</a:t>
            </a:r>
          </a:p>
          <a:p>
            <a:pPr marL="171450" lvl="0" indent="-171450">
              <a:buSzPct val="100000"/>
              <a:buFont typeface="Arial" charset="0"/>
              <a:buChar char="•"/>
            </a:pPr>
            <a:r>
              <a:rPr lang="en-GB" sz="1100" dirty="0"/>
              <a:t>Inclusion of molecular testing pathway</a:t>
            </a:r>
          </a:p>
        </p:txBody>
      </p:sp>
      <p:sp>
        <p:nvSpPr>
          <p:cNvPr id="3" name="TextBox 2"/>
          <p:cNvSpPr txBox="1"/>
          <p:nvPr/>
        </p:nvSpPr>
        <p:spPr>
          <a:xfrm>
            <a:off x="614197" y="777022"/>
            <a:ext cx="5896669" cy="261610"/>
          </a:xfrm>
          <a:prstGeom prst="rect">
            <a:avLst/>
          </a:prstGeom>
          <a:noFill/>
        </p:spPr>
        <p:txBody>
          <a:bodyPr wrap="square" rtlCol="0">
            <a:spAutoFit/>
          </a:bodyPr>
          <a:lstStyle/>
          <a:p>
            <a:pPr algn="ctr"/>
            <a:r>
              <a:rPr lang="en-GB" sz="1100" b="1" dirty="0"/>
              <a:t>UPDATE  2024 Version 4.0</a:t>
            </a:r>
          </a:p>
        </p:txBody>
      </p:sp>
      <p:sp>
        <p:nvSpPr>
          <p:cNvPr id="4" name="TextBox 3"/>
          <p:cNvSpPr txBox="1"/>
          <p:nvPr/>
        </p:nvSpPr>
        <p:spPr>
          <a:xfrm>
            <a:off x="934453" y="199849"/>
            <a:ext cx="4896149" cy="553998"/>
          </a:xfrm>
          <a:prstGeom prst="rect">
            <a:avLst/>
          </a:prstGeom>
          <a:noFill/>
        </p:spPr>
        <p:txBody>
          <a:bodyPr wrap="none" rtlCol="0">
            <a:spAutoFit/>
          </a:bodyPr>
          <a:lstStyle/>
          <a:p>
            <a:pPr algn="ctr"/>
            <a:r>
              <a:rPr lang="en-GB" sz="1600" b="1" dirty="0">
                <a:latin typeface="+mj-lt"/>
              </a:rPr>
              <a:t>National Optimal Lung Cancer Pathway (NOLCP) </a:t>
            </a:r>
          </a:p>
          <a:p>
            <a:pPr algn="ctr"/>
            <a:r>
              <a:rPr lang="en-GB" sz="1400" b="1" dirty="0">
                <a:latin typeface="+mj-lt"/>
              </a:rPr>
              <a:t>For suspected and confirmed lung cancer: Referral to treatment</a:t>
            </a:r>
          </a:p>
        </p:txBody>
      </p:sp>
      <p:pic>
        <p:nvPicPr>
          <p:cNvPr id="5"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28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0979" y="651115"/>
            <a:ext cx="5492088" cy="9325630"/>
          </a:xfrm>
          <a:prstGeom prst="rect">
            <a:avLst/>
          </a:prstGeom>
          <a:noFill/>
        </p:spPr>
        <p:txBody>
          <a:bodyPr wrap="square" rtlCol="0">
            <a:spAutoFit/>
          </a:bodyPr>
          <a:lstStyle/>
          <a:p>
            <a:r>
              <a:rPr lang="en-US" sz="800" b="1" dirty="0"/>
              <a:t>Notes: Timed Treatment Pathway 2:</a:t>
            </a:r>
            <a:r>
              <a:rPr lang="en-US" sz="800" dirty="0"/>
              <a:t> </a:t>
            </a:r>
            <a:r>
              <a:rPr lang="en-US" sz="800" b="1" dirty="0"/>
              <a:t>Systemic Therapies</a:t>
            </a:r>
            <a:endParaRPr lang="en-US" sz="800" dirty="0"/>
          </a:p>
          <a:p>
            <a:r>
              <a:rPr lang="en-US" sz="800" b="1" dirty="0"/>
              <a:t> </a:t>
            </a:r>
            <a:endParaRPr lang="en-US" sz="800" dirty="0"/>
          </a:p>
          <a:p>
            <a:r>
              <a:rPr lang="en-US" sz="800" b="1" dirty="0"/>
              <a:t>Goals</a:t>
            </a:r>
            <a:endParaRPr lang="en-US" sz="800" dirty="0"/>
          </a:p>
          <a:p>
            <a:pPr algn="just"/>
            <a:r>
              <a:rPr lang="en-GB" sz="800" dirty="0"/>
              <a:t>The purpose of this document is to provide, from current best practice in the UK, suggestions on how the delivery of systemic anti-cancer therapy (SACT) for people with lung cancer might be coordinated within provider centres to achieve the objective of the NOLCP) and compliance with NICE Guidance (Currently NG122, June 2019).  The goal is to enable safe, timely systemic treatment for patients with lung cancer that is coordinated efficiently by MDTs and communicated effectively with the patient, their carers’ and community. With quality assured treatment and audit, demonstrable delivery of the Long-Term Plan of the NHS will ensure “every patient has access to optimal, </a:t>
            </a:r>
            <a:r>
              <a:rPr lang="en-US" sz="800" dirty="0" err="1"/>
              <a:t>personalised</a:t>
            </a:r>
            <a:r>
              <a:rPr lang="en-US" sz="800" dirty="0"/>
              <a:t> treatment and care and effective follow-up”.</a:t>
            </a:r>
          </a:p>
          <a:p>
            <a:pPr lvl="1" algn="just"/>
            <a:r>
              <a:rPr lang="en-US" sz="800" dirty="0"/>
              <a:t> </a:t>
            </a:r>
          </a:p>
          <a:p>
            <a:pPr algn="just"/>
            <a:r>
              <a:rPr lang="en-US" sz="800" b="1" dirty="0"/>
              <a:t>Scope</a:t>
            </a:r>
            <a:endParaRPr lang="en-US" sz="800" dirty="0"/>
          </a:p>
          <a:p>
            <a:pPr algn="just"/>
            <a:r>
              <a:rPr lang="en-GB" sz="800" dirty="0"/>
              <a:t>This document relates to the planning and provision of SACT for non-small cell lung cancer (NSCLC) and small cell lung cancer (SCLC) given with curative or palliative intent by MDTs in England. This guidance is summarised in the companion Flow Chart “Timed Treatment Pathway 2: Systemic Therapy”.</a:t>
            </a:r>
            <a:endParaRPr lang="en-US" sz="800" dirty="0"/>
          </a:p>
          <a:p>
            <a:pPr algn="just"/>
            <a:r>
              <a:rPr lang="en-US" sz="800" dirty="0"/>
              <a:t> </a:t>
            </a:r>
          </a:p>
          <a:p>
            <a:pPr algn="just"/>
            <a:r>
              <a:rPr lang="en-US" sz="800" b="1" dirty="0"/>
              <a:t>SACT with Curative Intent</a:t>
            </a:r>
            <a:endParaRPr lang="en-US" sz="800" dirty="0"/>
          </a:p>
          <a:p>
            <a:pPr marL="6350" lvl="1" algn="just"/>
            <a:r>
              <a:rPr lang="en-GB" sz="800" dirty="0"/>
              <a:t>SACT is effective in improving outcomes when given as neoadjuvant and adjuvant therapy. Current evidence supports the use of neoadjuvant treatment over adjuvant, (although this may change) potential delays in treatment whilst awaiting biopsy should be discussed with the patient to arrive at a shared decision about choice of treatment. </a:t>
            </a:r>
          </a:p>
          <a:p>
            <a:pPr marL="177800" lvl="1" indent="-171450" algn="just">
              <a:buFont typeface="Arial" panose="020B0604020202020204" pitchFamily="34" charset="0"/>
              <a:buChar char="•"/>
            </a:pPr>
            <a:r>
              <a:rPr lang="en-GB" sz="800" dirty="0"/>
              <a:t>Combined modality therapy with concurrent chemo-radiotherapy with surgery, ideally within a six-week window, is indicated for patients with operable Stage IIIA N2 NSCLC with suitable lung function and performance status.  </a:t>
            </a:r>
          </a:p>
          <a:p>
            <a:pPr marL="171450" indent="-171450" algn="just">
              <a:buFont typeface="Arial" panose="020B0604020202020204" pitchFamily="34" charset="0"/>
              <a:buChar char="•"/>
            </a:pPr>
            <a:r>
              <a:rPr lang="en-GB" sz="800" dirty="0"/>
              <a:t>The details of SACT and the indications are changing as evidence is published. NICE regularly update treatment algorithms as Technology Assessments are published. See:  </a:t>
            </a:r>
            <a:r>
              <a:rPr lang="en-GB" sz="800" dirty="0" err="1"/>
              <a:t>www.nice.org.uk</a:t>
            </a:r>
            <a:r>
              <a:rPr lang="en-GB" sz="800" dirty="0"/>
              <a:t>/guidance/ng122/resources</a:t>
            </a:r>
          </a:p>
          <a:p>
            <a:pPr algn="just"/>
            <a:endParaRPr lang="en-US" sz="800" dirty="0">
              <a:solidFill>
                <a:srgbClr val="FF0000"/>
              </a:solidFill>
            </a:endParaRPr>
          </a:p>
          <a:p>
            <a:pPr marL="171450" indent="-171450" algn="just">
              <a:buFont typeface="Arial" panose="020B0604020202020204" pitchFamily="34" charset="0"/>
              <a:buChar char="•"/>
            </a:pPr>
            <a:r>
              <a:rPr lang="en-GB" sz="800" dirty="0"/>
              <a:t>For locally advanced unresectable NSCLC, concurrent chemo-radiotherapy followed by durvalumab maintenance therapy is the current standard of care for suitable patients (TA578). Sequential chemo-radiotherapy can be considered for those for whom concurrent therapy is contra-indicated.</a:t>
            </a:r>
            <a:endParaRPr lang="en-US" sz="800" dirty="0"/>
          </a:p>
          <a:p>
            <a:pPr marL="171450" indent="-171450" algn="just">
              <a:buFont typeface="Arial" panose="020B0604020202020204" pitchFamily="34" charset="0"/>
              <a:buChar char="•"/>
            </a:pPr>
            <a:r>
              <a:rPr lang="en-GB" sz="800" dirty="0"/>
              <a:t>For stage I-III (limited) SCLC, concurrent chemo-radiotherapy is the standard of care. Sequential chemo-radiotherapy may be considered for those for whom the latter is contra-indicated. Surgical resection for early stage SCLC is possible and in such cases adjuvant combination chemotherapy with platinum and etoposide should be considered. </a:t>
            </a:r>
            <a:endParaRPr lang="en-US" sz="800" dirty="0"/>
          </a:p>
          <a:p>
            <a:pPr algn="just"/>
            <a:r>
              <a:rPr lang="en-GB" sz="800" dirty="0"/>
              <a:t>As treatment with curative intent is invariably multi-modality in nature, it is important that care is coordinated and planned early by the MDT with information provided to patients at the appropriate time.</a:t>
            </a:r>
            <a:endParaRPr lang="en-US" sz="800" dirty="0"/>
          </a:p>
          <a:p>
            <a:r>
              <a:rPr lang="en-US" sz="800" dirty="0">
                <a:solidFill>
                  <a:srgbClr val="FF0000"/>
                </a:solidFill>
              </a:rPr>
              <a:t>  </a:t>
            </a:r>
          </a:p>
          <a:p>
            <a:r>
              <a:rPr lang="en-US" sz="800" b="1" dirty="0"/>
              <a:t>Systemic Therapy with Palliative Intent</a:t>
            </a:r>
            <a:endParaRPr lang="en-US" sz="800" dirty="0"/>
          </a:p>
          <a:p>
            <a:pPr marL="171450" indent="-171450" algn="just">
              <a:buFont typeface="Arial" panose="020B0604020202020204" pitchFamily="34" charset="0"/>
              <a:buChar char="•"/>
            </a:pPr>
            <a:r>
              <a:rPr lang="en-GB" sz="800" dirty="0"/>
              <a:t>People with stage IIIB or IV NSCLC having eligible PS should be offered SACT (first-line, maintenance, second-line treatments and therapies available through the CDF) in accordance with NG122. Treatment should be tailored to the pathological sub-type of the tumour, relevant somatic mutations, individual predictive factors and co-morbidities. </a:t>
            </a:r>
            <a:endParaRPr lang="en-US" sz="800" dirty="0"/>
          </a:p>
          <a:p>
            <a:pPr marL="171450" indent="-171450" algn="just">
              <a:buFont typeface="Arial" panose="020B0604020202020204" pitchFamily="34" charset="0"/>
              <a:buChar char="•"/>
            </a:pPr>
            <a:r>
              <a:rPr lang="en-GB" sz="800" dirty="0"/>
              <a:t>People with Stage IIIB/IV (Extensive Stage) SCLC should have treatment (typically combination chemotherapy with with immunotherapy) initiated within two weeks of the histological/cytological diagnosis.  </a:t>
            </a:r>
            <a:endParaRPr lang="en-US" sz="800" dirty="0"/>
          </a:p>
          <a:p>
            <a:pPr algn="just"/>
            <a:r>
              <a:rPr lang="en-US" sz="800" b="1" dirty="0"/>
              <a:t> </a:t>
            </a:r>
            <a:endParaRPr lang="en-US" sz="800" dirty="0"/>
          </a:p>
          <a:p>
            <a:pPr algn="just"/>
            <a:r>
              <a:rPr lang="en-US" sz="800" b="1" dirty="0"/>
              <a:t>Co-ordination of the Pathway</a:t>
            </a:r>
            <a:endParaRPr lang="en-US" sz="800" dirty="0"/>
          </a:p>
          <a:p>
            <a:pPr algn="just"/>
            <a:r>
              <a:rPr lang="en-GB" sz="800" dirty="0"/>
              <a:t>Following early diagnosis, staging and assessment of lung cancer, it is the responsibility of MDTs to have in place a robust, integrated pathway designed to deliver appropriate and prompt systemic therapy. It is essential, early in the pathway, to have sufficient diagnostic material for the identification of the cell type, somatic mutations, chromosome re-arrangements and immunological markers. This is a component of the “diagnostic and staging bundle” which, together with radiology and clinical information, enables the team to recommend the most appropriate therapy at the earliest opportunity. </a:t>
            </a:r>
            <a:r>
              <a:rPr lang="en-GB" sz="800" b="1" dirty="0"/>
              <a:t>Pathway detail 5 </a:t>
            </a:r>
            <a:r>
              <a:rPr lang="en-GB" sz="800" dirty="0"/>
              <a:t>provides guidance on meeting the 14 working day turnaround from sample acquisition to full molecular result.</a:t>
            </a:r>
            <a:endParaRPr lang="en-US" sz="800" dirty="0"/>
          </a:p>
          <a:p>
            <a:pPr marL="171450" indent="-171450" algn="just">
              <a:buFont typeface="Arial" charset="0"/>
              <a:buChar char="•"/>
            </a:pPr>
            <a:r>
              <a:rPr lang="en-GB" sz="800" dirty="0"/>
              <a:t>Patients for whom systemic therapy is recommended as first line therapy should be seen by the oncologist within three working days of the full molecular analysis becoming available. Appropriate investigations (haematological indices, liver function, renal function, molecular markers, completion of imaging) should all have been completed. The lung cancer specialist nurse (LCNS) has a key role in communication, coordination and as a point of contact throughout the patient journey.  Whilst respecting patients’ need for adequate time to consider treatment and giving informed consent, it is desirable for the patient to meet the LCNS, or cancer pharmacist, before treatment commences and advanced booking of treatment in the chemotherapy suite.</a:t>
            </a:r>
            <a:endParaRPr lang="en-US" sz="800" dirty="0"/>
          </a:p>
          <a:p>
            <a:pPr marL="171450" indent="-171450" algn="just">
              <a:buFont typeface="Arial" charset="0"/>
              <a:buChar char="•"/>
            </a:pPr>
            <a:r>
              <a:rPr lang="en-GB" sz="800" dirty="0"/>
              <a:t>Treatment of SCLC should be initiated within two weeks of the diagnosis. A “small cell lung cancer alert” should be initiated by pulmonary pathologists on suspicion of a diagnosis of SCLC. Email notification of the MDT, and others, by the thoracic pathologist within 24hrs of the diagnosis enables prompt communication with the patient, completion of investigations, advanced booking of appointments and chemotherapy scheduling before the target date. </a:t>
            </a:r>
            <a:endParaRPr lang="en-US" sz="800" dirty="0"/>
          </a:p>
          <a:p>
            <a:pPr algn="just"/>
            <a:r>
              <a:rPr lang="en-US" sz="800" dirty="0"/>
              <a:t> </a:t>
            </a:r>
          </a:p>
          <a:p>
            <a:pPr algn="just"/>
            <a:r>
              <a:rPr lang="en-US" sz="800" b="1" dirty="0"/>
              <a:t>Follow up and Continuity of Care</a:t>
            </a:r>
            <a:endParaRPr lang="en-US" sz="800" dirty="0"/>
          </a:p>
          <a:p>
            <a:pPr algn="just"/>
            <a:r>
              <a:rPr lang="en-GB" sz="800" dirty="0"/>
              <a:t>Timely review and assessment of patients undergoing systemic therapy is necessary during each cycle of therapy and following its completion. Pro-active assessment of anticipated adverse events is essential including those that may occur late (following immunotherapy, for example). Telephone follow-up may be considered for some patients. A patient-focused approach is paramount throughout the pathway with expedient intervention of symptom management, multi-disciplinary approach including palliative care input, and community support.</a:t>
            </a:r>
            <a:endParaRPr lang="en-US" sz="800" dirty="0"/>
          </a:p>
          <a:p>
            <a:r>
              <a:rPr lang="en-GB" sz="800" dirty="0"/>
              <a:t> </a:t>
            </a:r>
            <a:endParaRPr lang="en-US" sz="800" dirty="0"/>
          </a:p>
          <a:p>
            <a:r>
              <a:rPr lang="en-US" sz="800" b="1" dirty="0"/>
              <a:t>Related Documents</a:t>
            </a:r>
            <a:endParaRPr lang="en-US" sz="800" dirty="0"/>
          </a:p>
          <a:p>
            <a:pPr algn="just"/>
            <a:r>
              <a:rPr lang="en-GB" sz="800" dirty="0"/>
              <a:t>Optimal Lung Cancer Pathway Version 4.0; Lung Cancer Clinical Expert Group, 2023</a:t>
            </a:r>
          </a:p>
          <a:p>
            <a:pPr algn="just"/>
            <a:r>
              <a:rPr lang="en-GB" sz="800" dirty="0"/>
              <a:t>NICE Guidance: </a:t>
            </a:r>
            <a:r>
              <a:rPr lang="en-GB" sz="800" u="sng" dirty="0">
                <a:hlinkClick r:id="rId2"/>
              </a:rPr>
              <a:t>www.nice.org.uk/guidance/ng122</a:t>
            </a:r>
            <a:endParaRPr lang="en-US" sz="800" dirty="0"/>
          </a:p>
          <a:p>
            <a:pPr algn="just"/>
            <a:r>
              <a:rPr lang="en-GB" sz="800" dirty="0"/>
              <a:t>NICE Quality Standards: </a:t>
            </a:r>
            <a:r>
              <a:rPr lang="en-GB" sz="800" u="sng" dirty="0">
                <a:hlinkClick r:id="rId3"/>
              </a:rPr>
              <a:t>www.nice.org.uk/guidance/qs17</a:t>
            </a:r>
            <a:endParaRPr lang="en-US" sz="800" dirty="0"/>
          </a:p>
          <a:p>
            <a:pPr algn="just"/>
            <a:r>
              <a:rPr lang="en-GB" sz="800" dirty="0">
                <a:hlinkClick r:id="rId4"/>
              </a:rPr>
              <a:t>https://pathways.nice.org.uk/pathways/lung-cancer</a:t>
            </a:r>
            <a:endParaRPr lang="en-US" sz="800" dirty="0"/>
          </a:p>
          <a:p>
            <a:pPr algn="just"/>
            <a:r>
              <a:rPr lang="en-GB" sz="800" dirty="0"/>
              <a:t>NICE SACT algorithms </a:t>
            </a:r>
            <a:r>
              <a:rPr lang="en-GB" sz="800" dirty="0" err="1"/>
              <a:t>www.nice.org.uk</a:t>
            </a:r>
            <a:r>
              <a:rPr lang="en-GB" sz="800" dirty="0"/>
              <a:t>/guidance/ng122/resources</a:t>
            </a:r>
          </a:p>
          <a:p>
            <a:pPr algn="just"/>
            <a:r>
              <a:rPr lang="en-GB" sz="800" dirty="0"/>
              <a:t>NHS Long Term Plan: </a:t>
            </a:r>
            <a:r>
              <a:rPr lang="en-GB" sz="800" u="sng" dirty="0">
                <a:hlinkClick r:id="rId5"/>
              </a:rPr>
              <a:t>www.england.nhs.uk/long-term-plan/</a:t>
            </a:r>
            <a:endParaRPr lang="en-US" sz="800" dirty="0"/>
          </a:p>
          <a:p>
            <a:pPr algn="just"/>
            <a:r>
              <a:rPr lang="en-GB" sz="800" dirty="0"/>
              <a:t>Commissioning Guidance for the Whole Lung Cancer Pathway CEG 2024/25 (in preparation)</a:t>
            </a:r>
            <a:endParaRPr lang="en-US" sz="800" dirty="0"/>
          </a:p>
        </p:txBody>
      </p:sp>
      <p:pic>
        <p:nvPicPr>
          <p:cNvPr id="4" name="image5.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681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556259" y="599440"/>
            <a:ext cx="5878757" cy="861774"/>
          </a:xfrm>
          <a:prstGeom prst="rect">
            <a:avLst/>
          </a:prstGeom>
          <a:noFill/>
        </p:spPr>
        <p:txBody>
          <a:bodyPr wrap="square" rtlCol="0">
            <a:spAutoFit/>
          </a:bodyPr>
          <a:lstStyle/>
          <a:p>
            <a:pPr algn="ctr"/>
            <a:r>
              <a:rPr lang="en-GB" sz="1000" b="1" dirty="0"/>
              <a:t>Timed Treatment Pathway 3:</a:t>
            </a:r>
          </a:p>
          <a:p>
            <a:pPr algn="ctr"/>
            <a:r>
              <a:rPr lang="en-GB" sz="1000" b="1" dirty="0"/>
              <a:t>Radiotherapy</a:t>
            </a:r>
          </a:p>
          <a:p>
            <a:endParaRPr lang="en-GB" sz="1000" dirty="0"/>
          </a:p>
          <a:p>
            <a:r>
              <a:rPr lang="en-GB" sz="1000" dirty="0"/>
              <a:t>This pathway was developed by members of the CEG for Lung Cancer and Mesothelioma, NHSE and led by D Gilligan, M Hatton, and L Toy</a:t>
            </a:r>
          </a:p>
        </p:txBody>
      </p:sp>
      <p:sp>
        <p:nvSpPr>
          <p:cNvPr id="8" name="Text Box 43"/>
          <p:cNvSpPr txBox="1">
            <a:spLocks noChangeArrowheads="1"/>
          </p:cNvSpPr>
          <p:nvPr/>
        </p:nvSpPr>
        <p:spPr bwMode="auto">
          <a:xfrm>
            <a:off x="593958" y="1577402"/>
            <a:ext cx="625263" cy="677107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a:t>
            </a:r>
            <a:r>
              <a:rPr lang="en-GB" sz="800" b="1" dirty="0">
                <a:latin typeface="+mj-lt"/>
                <a:ea typeface="ÇlÇr ñæí©" charset="0"/>
              </a:rPr>
              <a:t>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tx1"/>
                </a:solidFill>
                <a:effectLst/>
                <a:latin typeface="+mj-lt"/>
                <a:ea typeface="ÇlÇr ñæí©" charset="0"/>
              </a:rPr>
              <a:t>(day 18 for SCLC)</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28</a:t>
            </a:r>
          </a:p>
          <a:p>
            <a:pPr algn="ctr" defTabSz="914400"/>
            <a:r>
              <a:rPr lang="en-GB" sz="700" b="1" dirty="0">
                <a:latin typeface="+mj-lt"/>
                <a:ea typeface="ÇlÇr ñæí©" charset="0"/>
              </a:rPr>
              <a:t>(day 25 for SCLC)</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Day 35</a:t>
            </a:r>
          </a:p>
          <a:p>
            <a:pPr algn="ctr" defTabSz="914400"/>
            <a:r>
              <a:rPr lang="en-GB" sz="700" b="1" dirty="0">
                <a:latin typeface="+mj-lt"/>
                <a:ea typeface="ÇlÇr ñæí©" charset="0"/>
              </a:rPr>
              <a:t>(day 32 for SCLC)</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42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49</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Day 60</a:t>
            </a: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p:txBody>
      </p:sp>
      <p:sp>
        <p:nvSpPr>
          <p:cNvPr id="15" name="Text Box 34"/>
          <p:cNvSpPr txBox="1">
            <a:spLocks noChangeArrowheads="1"/>
          </p:cNvSpPr>
          <p:nvPr/>
        </p:nvSpPr>
        <p:spPr bwMode="auto">
          <a:xfrm>
            <a:off x="1419493" y="2203125"/>
            <a:ext cx="3066949" cy="5036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b="1" dirty="0">
                <a:latin typeface="+mj-lt"/>
                <a:ea typeface="ÇlÇr ñæí©" charset="0"/>
              </a:rPr>
              <a:t>Multidisciplinary Team meeting</a:t>
            </a:r>
          </a:p>
          <a:p>
            <a:pPr algn="ctr" defTabSz="914400"/>
            <a:r>
              <a:rPr lang="en-GB" sz="900" dirty="0">
                <a:latin typeface="+mj-lt"/>
                <a:ea typeface="ÇlÇr ñæí©" charset="0"/>
              </a:rPr>
              <a:t>Staging, Performance status, pathology including typing and molecular markers available</a:t>
            </a:r>
          </a:p>
          <a:p>
            <a:pPr lvl="0" algn="ctr" defTabSz="914400"/>
            <a:endParaRPr lang="en-GB" sz="900" b="1" dirty="0">
              <a:latin typeface="+mj-lt"/>
              <a:ea typeface="ÇlÇr ñæí©" charset="0"/>
            </a:endParaRPr>
          </a:p>
        </p:txBody>
      </p:sp>
      <p:sp>
        <p:nvSpPr>
          <p:cNvPr id="29" name="Text Box 39"/>
          <p:cNvSpPr txBox="1">
            <a:spLocks noChangeArrowheads="1"/>
          </p:cNvSpPr>
          <p:nvPr/>
        </p:nvSpPr>
        <p:spPr bwMode="auto">
          <a:xfrm>
            <a:off x="1421826" y="3577734"/>
            <a:ext cx="1093803" cy="5740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Oncology Clinic</a:t>
            </a:r>
          </a:p>
          <a:p>
            <a:pPr algn="ctr" defTabSz="914400"/>
            <a:r>
              <a:rPr lang="en-GB" sz="800" dirty="0">
                <a:latin typeface="+mj-lt"/>
                <a:ea typeface="ÇlÇr ñæí©" charset="0"/>
              </a:rPr>
              <a:t>(within 3 working days latest day 25)</a:t>
            </a:r>
          </a:p>
          <a:p>
            <a:pPr algn="ctr" defTabSz="914400"/>
            <a:r>
              <a:rPr lang="en-GB" sz="800" dirty="0">
                <a:latin typeface="+mj-lt"/>
                <a:ea typeface="ÇlÇr ñæí©" charset="0"/>
              </a:rPr>
              <a:t>Face to face optimal</a:t>
            </a:r>
          </a:p>
        </p:txBody>
      </p:sp>
      <p:cxnSp>
        <p:nvCxnSpPr>
          <p:cNvPr id="84" name="AutoShape 5"/>
          <p:cNvCxnSpPr>
            <a:cxnSpLocks noChangeShapeType="1"/>
            <a:stCxn id="31" idx="2"/>
            <a:endCxn id="61" idx="0"/>
          </p:cNvCxnSpPr>
          <p:nvPr/>
        </p:nvCxnSpPr>
        <p:spPr bwMode="auto">
          <a:xfrm>
            <a:off x="3590330" y="2978467"/>
            <a:ext cx="1815" cy="59653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8" name="Text Box 34"/>
          <p:cNvSpPr txBox="1">
            <a:spLocks noChangeArrowheads="1"/>
          </p:cNvSpPr>
          <p:nvPr/>
        </p:nvSpPr>
        <p:spPr bwMode="auto">
          <a:xfrm>
            <a:off x="1467942" y="1584156"/>
            <a:ext cx="2970052" cy="3304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b="1" dirty="0">
                <a:latin typeface="+mj-lt"/>
                <a:ea typeface="ÇlÇr ñæí©" charset="0"/>
              </a:rPr>
              <a:t>National Optimal Lung Cancer Pathway</a:t>
            </a:r>
          </a:p>
          <a:p>
            <a:pPr algn="ctr" defTabSz="914400"/>
            <a:r>
              <a:rPr lang="en-GB" sz="900" dirty="0">
                <a:latin typeface="+mj-lt"/>
                <a:ea typeface="ÇlÇr ñæí©" charset="0"/>
              </a:rPr>
              <a:t>Diagnostic Standards of Care</a:t>
            </a:r>
          </a:p>
          <a:p>
            <a:pPr lvl="0" algn="ctr" defTabSz="914400"/>
            <a:endParaRPr lang="en-GB" sz="900" b="1" dirty="0">
              <a:latin typeface="+mj-lt"/>
              <a:ea typeface="ÇlÇr ñæí©" charset="0"/>
            </a:endParaRPr>
          </a:p>
        </p:txBody>
      </p:sp>
      <p:cxnSp>
        <p:nvCxnSpPr>
          <p:cNvPr id="99" name="AutoShape 8"/>
          <p:cNvCxnSpPr>
            <a:cxnSpLocks noChangeShapeType="1"/>
            <a:stCxn id="98" idx="2"/>
            <a:endCxn id="15" idx="0"/>
          </p:cNvCxnSpPr>
          <p:nvPr/>
        </p:nvCxnSpPr>
        <p:spPr bwMode="auto">
          <a:xfrm>
            <a:off x="2952968" y="1914655"/>
            <a:ext cx="0" cy="28847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3" name="Text Box 29"/>
          <p:cNvSpPr txBox="1">
            <a:spLocks noChangeArrowheads="1"/>
          </p:cNvSpPr>
          <p:nvPr/>
        </p:nvSpPr>
        <p:spPr bwMode="auto">
          <a:xfrm>
            <a:off x="4905840" y="1577402"/>
            <a:ext cx="1425599" cy="7167699"/>
          </a:xfrm>
          <a:prstGeom prst="rect">
            <a:avLst/>
          </a:prstGeom>
          <a:solidFill>
            <a:srgbClr val="A3F5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b="1" dirty="0">
                <a:latin typeface="+mj-lt"/>
              </a:rPr>
              <a:t>Best Practice Pointers</a:t>
            </a:r>
          </a:p>
          <a:p>
            <a:pPr algn="ctr" defTabSz="914400"/>
            <a:endParaRPr lang="en-GB" sz="800" b="1" dirty="0">
              <a:latin typeface="+mj-lt"/>
            </a:endParaRPr>
          </a:p>
          <a:p>
            <a:pPr marL="171450" indent="-171450" defTabSz="914400">
              <a:buFont typeface="Arial" charset="0"/>
              <a:buChar char="•"/>
            </a:pPr>
            <a:r>
              <a:rPr lang="en-GB" sz="800" dirty="0">
                <a:latin typeface="+mj-lt"/>
              </a:rPr>
              <a:t>Continuous tracking and navigation</a:t>
            </a:r>
          </a:p>
          <a:p>
            <a:pPr defTabSz="914400"/>
            <a:endParaRPr lang="en-GB" sz="800" dirty="0">
              <a:latin typeface="+mj-lt"/>
            </a:endParaRPr>
          </a:p>
          <a:p>
            <a:pPr marL="171450" indent="-171450" defTabSz="914400">
              <a:buFont typeface="Arial" charset="0"/>
              <a:buChar char="•"/>
            </a:pPr>
            <a:r>
              <a:rPr lang="en-GB" sz="800" dirty="0">
                <a:latin typeface="+mj-lt"/>
              </a:rPr>
              <a:t>Electronic or structured referral document</a:t>
            </a:r>
          </a:p>
          <a:p>
            <a:pPr algn="ctr" defTabSz="914400"/>
            <a:endParaRPr lang="en-GB" sz="800" dirty="0">
              <a:latin typeface="+mj-lt"/>
            </a:endParaRPr>
          </a:p>
          <a:p>
            <a:pPr marL="171450" indent="-171450" defTabSz="914400">
              <a:buFont typeface="Arial" charset="0"/>
              <a:buChar char="•"/>
            </a:pPr>
            <a:r>
              <a:rPr lang="en-GB" sz="800" dirty="0">
                <a:latin typeface="+mj-lt"/>
              </a:rPr>
              <a:t>Fast track referral to clinical oncology for all lung cancer within 24 hours</a:t>
            </a:r>
          </a:p>
          <a:p>
            <a:pPr marL="171450" indent="-171450" defTabSz="914400">
              <a:buFont typeface="Arial" charset="0"/>
              <a:buChar char="•"/>
            </a:pPr>
            <a:endParaRPr lang="en-GB" sz="800" dirty="0">
              <a:latin typeface="+mj-lt"/>
            </a:endParaRPr>
          </a:p>
          <a:p>
            <a:pPr marL="171450" indent="-171450" defTabSz="914400">
              <a:buFont typeface="Arial" charset="0"/>
              <a:buChar char="•"/>
            </a:pPr>
            <a:r>
              <a:rPr lang="en-GB" sz="800" dirty="0">
                <a:latin typeface="+mj-lt"/>
              </a:rPr>
              <a:t>Pre-book radiotherapy treatment</a:t>
            </a:r>
          </a:p>
          <a:p>
            <a:pPr marL="171450" indent="-171450">
              <a:buFont typeface="Arial" charset="0"/>
              <a:buChar char="•"/>
            </a:pPr>
            <a:endParaRPr lang="en-GB" sz="800" dirty="0">
              <a:latin typeface="+mj-lt"/>
            </a:endParaRPr>
          </a:p>
          <a:p>
            <a:pPr marL="171450" indent="-171450">
              <a:buFont typeface="Arial" charset="0"/>
              <a:buChar char="•"/>
            </a:pPr>
            <a:r>
              <a:rPr lang="en-GB" sz="800" dirty="0">
                <a:latin typeface="+mj-lt"/>
              </a:rPr>
              <a:t>Optimise comorbidities e.g. COPD, smoking, nutrition as early in the pathway as possible</a:t>
            </a:r>
            <a:r>
              <a:rPr lang="en-GB" sz="800" baseline="30000" dirty="0">
                <a:latin typeface="+mj-lt"/>
              </a:rPr>
              <a:t>2</a:t>
            </a:r>
            <a:r>
              <a:rPr lang="en-GB" sz="800" dirty="0">
                <a:latin typeface="+mj-lt"/>
              </a:rPr>
              <a:t>.</a:t>
            </a:r>
          </a:p>
          <a:p>
            <a:pPr marL="171450" indent="-171450">
              <a:buFont typeface="Arial" charset="0"/>
              <a:buChar char="•"/>
            </a:pPr>
            <a:endParaRPr lang="en-GB" sz="800" dirty="0"/>
          </a:p>
          <a:p>
            <a:pPr marL="171450" indent="-171450">
              <a:buFont typeface="Arial" charset="0"/>
              <a:buChar char="•"/>
            </a:pPr>
            <a:r>
              <a:rPr lang="en-GB" sz="800" dirty="0">
                <a:latin typeface="+mj-lt"/>
              </a:rPr>
              <a:t>LCNS - Support patient to make informed choices and give information/ clarity to complex treatments. Benefits/compensation/ community referrals</a:t>
            </a:r>
          </a:p>
          <a:p>
            <a:pPr marL="171450" indent="-171450">
              <a:buFont typeface="Arial" charset="0"/>
              <a:buChar char="•"/>
            </a:pPr>
            <a:endParaRPr lang="en-US" sz="800" dirty="0">
              <a:latin typeface="+mj-lt"/>
            </a:endParaRPr>
          </a:p>
          <a:p>
            <a:pPr marL="171450" indent="-171450">
              <a:buFont typeface="Arial" charset="0"/>
              <a:buChar char="•"/>
            </a:pPr>
            <a:r>
              <a:rPr lang="en-GB" sz="800" dirty="0">
                <a:latin typeface="+mj-lt"/>
              </a:rPr>
              <a:t>Oncology clinic same day as MDT for assessment for radical/chemo radiotherapy</a:t>
            </a:r>
          </a:p>
          <a:p>
            <a:endParaRPr lang="en-US" sz="800" dirty="0">
              <a:latin typeface="+mj-lt"/>
            </a:endParaRPr>
          </a:p>
          <a:p>
            <a:pPr marL="171450" indent="-171450">
              <a:buFont typeface="Arial" charset="0"/>
              <a:buChar char="•"/>
            </a:pPr>
            <a:r>
              <a:rPr lang="en-GB" sz="800" dirty="0">
                <a:latin typeface="+mj-lt"/>
              </a:rPr>
              <a:t>Joint clinical/medical oncology clinics for chemo-radiotherapy patients</a:t>
            </a:r>
          </a:p>
          <a:p>
            <a:pPr marL="171450" indent="-171450">
              <a:buFont typeface="Arial" charset="0"/>
              <a:buChar char="•"/>
            </a:pPr>
            <a:endParaRPr lang="en-US" sz="800" dirty="0">
              <a:latin typeface="+mj-lt"/>
            </a:endParaRPr>
          </a:p>
          <a:p>
            <a:pPr marL="171450" indent="-171450">
              <a:buFont typeface="Arial" charset="0"/>
              <a:buChar char="•"/>
            </a:pPr>
            <a:r>
              <a:rPr lang="en-GB" sz="800" dirty="0">
                <a:latin typeface="+mj-lt"/>
              </a:rPr>
              <a:t>Joint surgical/ clinical oncologist appointment for all operable stage 3 patients and for patients with earlier stage and borderline fitness for surgery.</a:t>
            </a:r>
          </a:p>
          <a:p>
            <a:endParaRPr lang="en-US" sz="800" dirty="0">
              <a:latin typeface="+mj-lt"/>
            </a:endParaRPr>
          </a:p>
          <a:p>
            <a:pPr marL="171450" indent="-171450">
              <a:buFont typeface="Arial" charset="0"/>
              <a:buChar char="•"/>
            </a:pPr>
            <a:r>
              <a:rPr lang="en-GB" sz="800" dirty="0">
                <a:latin typeface="+mj-lt"/>
              </a:rPr>
              <a:t>Single-visit whenever possible.</a:t>
            </a:r>
            <a:endParaRPr lang="en-US" sz="800" dirty="0">
              <a:latin typeface="+mj-lt"/>
            </a:endParaRPr>
          </a:p>
          <a:p>
            <a:r>
              <a:rPr lang="en-GB" sz="800" dirty="0">
                <a:latin typeface="+mj-lt"/>
              </a:rPr>
              <a:t> </a:t>
            </a:r>
            <a:endParaRPr lang="en-US" sz="800" dirty="0">
              <a:latin typeface="+mj-lt"/>
            </a:endParaRPr>
          </a:p>
          <a:p>
            <a:pPr marL="171450" indent="-171450">
              <a:buFont typeface="Arial" charset="0"/>
              <a:buChar char="•"/>
            </a:pPr>
            <a:r>
              <a:rPr lang="en-GB" sz="800" dirty="0">
                <a:latin typeface="+mj-lt"/>
              </a:rPr>
              <a:t>Trial screening</a:t>
            </a:r>
          </a:p>
          <a:p>
            <a:pPr marL="171450" indent="-171450">
              <a:buFont typeface="Arial" charset="0"/>
              <a:buChar char="•"/>
            </a:pPr>
            <a:endParaRPr lang="en-GB" sz="800" dirty="0">
              <a:latin typeface="+mj-lt"/>
            </a:endParaRPr>
          </a:p>
          <a:p>
            <a:pPr marL="171450" indent="-171450">
              <a:buFont typeface="Arial" charset="0"/>
              <a:buChar char="•"/>
            </a:pPr>
            <a:r>
              <a:rPr lang="en-GB" sz="800" dirty="0">
                <a:latin typeface="+mj-lt"/>
              </a:rPr>
              <a:t>Peer review of all radical radiotherapy plans</a:t>
            </a:r>
          </a:p>
          <a:p>
            <a:pPr marL="171450" indent="-171450">
              <a:buFont typeface="Arial" charset="0"/>
              <a:buChar char="•"/>
            </a:pPr>
            <a:endParaRPr lang="en-GB" sz="800" dirty="0">
              <a:latin typeface="+mj-lt"/>
            </a:endParaRPr>
          </a:p>
          <a:p>
            <a:pPr marL="171450" indent="-171450">
              <a:buFont typeface="Arial" charset="0"/>
              <a:buChar char="•"/>
            </a:pPr>
            <a:r>
              <a:rPr lang="en-GB" sz="800" dirty="0">
                <a:latin typeface="+mj-lt"/>
              </a:rPr>
              <a:t>Avoid treatment interruptions in radical RT</a:t>
            </a:r>
          </a:p>
          <a:p>
            <a:endParaRPr lang="en-GB" sz="800" dirty="0">
              <a:latin typeface="+mj-lt"/>
            </a:endParaRPr>
          </a:p>
          <a:p>
            <a:endParaRPr lang="en-GB" sz="800" dirty="0">
              <a:latin typeface="+mj-lt"/>
            </a:endParaRPr>
          </a:p>
          <a:p>
            <a:endParaRPr lang="en-US" sz="800" dirty="0">
              <a:latin typeface="+mj-lt"/>
            </a:endParaRPr>
          </a:p>
          <a:p>
            <a:pPr algn="ctr" defTabSz="914400"/>
            <a:endParaRPr lang="en-GB" sz="800" dirty="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ndParaRPr>
          </a:p>
        </p:txBody>
      </p:sp>
      <p:sp>
        <p:nvSpPr>
          <p:cNvPr id="30" name="Text Box 33"/>
          <p:cNvSpPr txBox="1">
            <a:spLocks noChangeArrowheads="1"/>
          </p:cNvSpPr>
          <p:nvPr/>
        </p:nvSpPr>
        <p:spPr bwMode="auto">
          <a:xfrm>
            <a:off x="1419247" y="2709289"/>
            <a:ext cx="1089483" cy="331023"/>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Small cell lung</a:t>
            </a:r>
            <a:r>
              <a:rPr kumimoji="0" lang="en-GB" sz="800" b="0" i="0" u="none" strike="noStrike" cap="none" normalizeH="0" dirty="0">
                <a:ln>
                  <a:noFill/>
                </a:ln>
                <a:solidFill>
                  <a:schemeClr val="tx1"/>
                </a:solidFill>
                <a:effectLst/>
                <a:latin typeface="+mj-lt"/>
                <a:ea typeface="ÇlÇr ñæí©" charset="0"/>
              </a:rPr>
              <a:t> cancer</a:t>
            </a:r>
          </a:p>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j-lt"/>
                <a:ea typeface="ÇlÇr ñæí©" charset="0"/>
              </a:rPr>
              <a:t>Limited stage</a:t>
            </a:r>
          </a:p>
        </p:txBody>
      </p:sp>
      <p:cxnSp>
        <p:nvCxnSpPr>
          <p:cNvPr id="32" name="AutoShape 11"/>
          <p:cNvCxnSpPr>
            <a:cxnSpLocks noChangeShapeType="1"/>
            <a:stCxn id="30" idx="2"/>
            <a:endCxn id="29" idx="0"/>
          </p:cNvCxnSpPr>
          <p:nvPr/>
        </p:nvCxnSpPr>
        <p:spPr bwMode="auto">
          <a:xfrm>
            <a:off x="1963989" y="3040312"/>
            <a:ext cx="4739" cy="53742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 Box 33"/>
          <p:cNvSpPr txBox="1">
            <a:spLocks noChangeArrowheads="1"/>
          </p:cNvSpPr>
          <p:nvPr/>
        </p:nvSpPr>
        <p:spPr bwMode="auto">
          <a:xfrm>
            <a:off x="2694218" y="2706794"/>
            <a:ext cx="1792224" cy="271673"/>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j-lt"/>
                <a:ea typeface="ÇlÇr ñæí©" charset="0"/>
              </a:rPr>
              <a:t>Non-s</a:t>
            </a:r>
            <a:r>
              <a:rPr kumimoji="0" lang="en-GB" sz="800" b="0" i="0" u="none" strike="noStrike" cap="none" normalizeH="0" baseline="0" dirty="0">
                <a:ln>
                  <a:noFill/>
                </a:ln>
                <a:solidFill>
                  <a:schemeClr val="tx1"/>
                </a:solidFill>
                <a:effectLst/>
                <a:latin typeface="+mj-lt"/>
                <a:ea typeface="ÇlÇr ñæí©" charset="0"/>
              </a:rPr>
              <a:t>mall cell lung</a:t>
            </a:r>
            <a:r>
              <a:rPr kumimoji="0" lang="en-GB" sz="800" b="0" i="0" u="none" strike="noStrike" cap="none" normalizeH="0" dirty="0">
                <a:ln>
                  <a:noFill/>
                </a:ln>
                <a:solidFill>
                  <a:schemeClr val="tx1"/>
                </a:solidFill>
                <a:effectLst/>
                <a:latin typeface="+mj-lt"/>
                <a:ea typeface="ÇlÇr ñæí©" charset="0"/>
              </a:rPr>
              <a:t> cancer</a:t>
            </a:r>
            <a:endParaRPr lang="en-GB" sz="800" dirty="0">
              <a:latin typeface="+mj-lt"/>
              <a:ea typeface="ÇlÇr ñæí©" charset="0"/>
            </a:endParaRPr>
          </a:p>
        </p:txBody>
      </p:sp>
      <p:sp>
        <p:nvSpPr>
          <p:cNvPr id="56" name="Text Box 39"/>
          <p:cNvSpPr txBox="1">
            <a:spLocks noChangeArrowheads="1"/>
          </p:cNvSpPr>
          <p:nvPr/>
        </p:nvSpPr>
        <p:spPr bwMode="auto">
          <a:xfrm>
            <a:off x="1547647" y="4527760"/>
            <a:ext cx="831044" cy="4866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i="0" u="none" strike="noStrike" cap="none" normalizeH="0" baseline="0" dirty="0">
                <a:ln>
                  <a:noFill/>
                </a:ln>
                <a:solidFill>
                  <a:schemeClr val="tx1"/>
                </a:solidFill>
                <a:effectLst/>
                <a:latin typeface="+mj-lt"/>
                <a:ea typeface="ÇlÇr ñæí©" charset="0"/>
              </a:rPr>
              <a:t>First Chemotherapy</a:t>
            </a:r>
          </a:p>
          <a:p>
            <a:pPr algn="ctr" defTabSz="914400"/>
            <a:r>
              <a:rPr lang="en-GB" sz="800" dirty="0">
                <a:latin typeface="+mj-lt"/>
                <a:ea typeface="ÇlÇr ñæí©" charset="0"/>
              </a:rPr>
              <a:t>(within 7 days)</a:t>
            </a:r>
          </a:p>
        </p:txBody>
      </p:sp>
      <p:sp>
        <p:nvSpPr>
          <p:cNvPr id="61" name="Text Box 39"/>
          <p:cNvSpPr txBox="1">
            <a:spLocks noChangeArrowheads="1"/>
          </p:cNvSpPr>
          <p:nvPr/>
        </p:nvSpPr>
        <p:spPr bwMode="auto">
          <a:xfrm>
            <a:off x="3000740" y="3574999"/>
            <a:ext cx="1182809" cy="560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Oncology Clinic</a:t>
            </a:r>
          </a:p>
          <a:p>
            <a:pPr algn="ctr" defTabSz="914400"/>
            <a:r>
              <a:rPr lang="en-GB" sz="800" dirty="0">
                <a:latin typeface="+mj-lt"/>
                <a:ea typeface="ÇlÇr ñæí©" charset="0"/>
              </a:rPr>
              <a:t>(within 3 working days latest day 33)</a:t>
            </a:r>
          </a:p>
          <a:p>
            <a:pPr algn="ctr" defTabSz="914400"/>
            <a:r>
              <a:rPr lang="en-GB" sz="800" dirty="0">
                <a:latin typeface="+mj-lt"/>
                <a:ea typeface="ÇlÇr ñæí©" charset="0"/>
              </a:rPr>
              <a:t>Face to face optimal</a:t>
            </a:r>
          </a:p>
          <a:p>
            <a:pPr algn="ctr" defTabSz="914400"/>
            <a:endParaRPr lang="en-GB" sz="800" dirty="0">
              <a:latin typeface="+mj-lt"/>
              <a:ea typeface="ÇlÇr ñæí©" charset="0"/>
            </a:endParaRPr>
          </a:p>
        </p:txBody>
      </p:sp>
      <p:cxnSp>
        <p:nvCxnSpPr>
          <p:cNvPr id="68" name="AutoShape 5"/>
          <p:cNvCxnSpPr>
            <a:cxnSpLocks noChangeShapeType="1"/>
            <a:stCxn id="61" idx="1"/>
            <a:endCxn id="69" idx="0"/>
          </p:cNvCxnSpPr>
          <p:nvPr/>
        </p:nvCxnSpPr>
        <p:spPr bwMode="auto">
          <a:xfrm rot="10800000" flipV="1">
            <a:off x="2827642" y="3855278"/>
            <a:ext cx="173098" cy="1817966"/>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2" name="Text Box 39"/>
          <p:cNvSpPr txBox="1">
            <a:spLocks noChangeArrowheads="1"/>
          </p:cNvSpPr>
          <p:nvPr/>
        </p:nvSpPr>
        <p:spPr bwMode="auto">
          <a:xfrm>
            <a:off x="3917186" y="5675277"/>
            <a:ext cx="925163" cy="5372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b="1" dirty="0">
                <a:latin typeface="+mj-lt"/>
                <a:ea typeface="ÇlÇr ñæí©" charset="0"/>
              </a:rPr>
              <a:t>Palliative:</a:t>
            </a:r>
          </a:p>
          <a:p>
            <a:pPr algn="ctr" defTabSz="914400"/>
            <a:r>
              <a:rPr lang="en-GB" sz="800" dirty="0">
                <a:latin typeface="+mj-lt"/>
                <a:ea typeface="ÇlÇr ñæí©" charset="0"/>
              </a:rPr>
              <a:t>First Treatment</a:t>
            </a:r>
          </a:p>
          <a:p>
            <a:pPr algn="ctr" defTabSz="914400"/>
            <a:r>
              <a:rPr lang="en-GB" sz="800" dirty="0">
                <a:latin typeface="+mj-lt"/>
                <a:ea typeface="ÇlÇr ñæí©" charset="0"/>
              </a:rPr>
              <a:t>(within 14 days)</a:t>
            </a:r>
          </a:p>
        </p:txBody>
      </p:sp>
      <p:cxnSp>
        <p:nvCxnSpPr>
          <p:cNvPr id="73" name="AutoShape 5"/>
          <p:cNvCxnSpPr>
            <a:cxnSpLocks noChangeShapeType="1"/>
            <a:stCxn id="61" idx="3"/>
            <a:endCxn id="72" idx="0"/>
          </p:cNvCxnSpPr>
          <p:nvPr/>
        </p:nvCxnSpPr>
        <p:spPr bwMode="auto">
          <a:xfrm>
            <a:off x="4183549" y="3855278"/>
            <a:ext cx="196219" cy="1819999"/>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5" name="AutoShape 11"/>
          <p:cNvCxnSpPr>
            <a:cxnSpLocks noChangeShapeType="1"/>
            <a:stCxn id="29" idx="2"/>
            <a:endCxn id="56" idx="0"/>
          </p:cNvCxnSpPr>
          <p:nvPr/>
        </p:nvCxnSpPr>
        <p:spPr bwMode="auto">
          <a:xfrm flipH="1">
            <a:off x="1963169" y="4151799"/>
            <a:ext cx="5559" cy="37596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25"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39"/>
          <p:cNvSpPr txBox="1">
            <a:spLocks noChangeArrowheads="1"/>
          </p:cNvSpPr>
          <p:nvPr/>
        </p:nvSpPr>
        <p:spPr bwMode="auto">
          <a:xfrm>
            <a:off x="1550729" y="7393972"/>
            <a:ext cx="823350" cy="4866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i="0" u="none" strike="noStrike" cap="none" normalizeH="0" baseline="0" dirty="0">
                <a:ln>
                  <a:noFill/>
                </a:ln>
                <a:solidFill>
                  <a:schemeClr val="tx1"/>
                </a:solidFill>
                <a:effectLst/>
                <a:latin typeface="+mj-lt"/>
                <a:ea typeface="ÇlÇr ñæí©" charset="0"/>
              </a:rPr>
              <a:t>Radiotherapy to start</a:t>
            </a:r>
            <a:r>
              <a:rPr kumimoji="0" lang="en-GB" sz="800" i="0" u="none" strike="noStrike" cap="none" normalizeH="0" dirty="0">
                <a:ln>
                  <a:noFill/>
                </a:ln>
                <a:solidFill>
                  <a:schemeClr val="tx1"/>
                </a:solidFill>
                <a:effectLst/>
                <a:latin typeface="+mj-lt"/>
                <a:ea typeface="ÇlÇr ñæí©" charset="0"/>
              </a:rPr>
              <a:t> with second cycle</a:t>
            </a:r>
            <a:endParaRPr lang="en-GB" sz="800" dirty="0">
              <a:latin typeface="+mj-lt"/>
              <a:ea typeface="ÇlÇr ñæí©" charset="0"/>
            </a:endParaRPr>
          </a:p>
        </p:txBody>
      </p:sp>
      <p:cxnSp>
        <p:nvCxnSpPr>
          <p:cNvPr id="33" name="AutoShape 11"/>
          <p:cNvCxnSpPr>
            <a:cxnSpLocks noChangeShapeType="1"/>
            <a:stCxn id="56" idx="2"/>
            <a:endCxn id="28" idx="0"/>
          </p:cNvCxnSpPr>
          <p:nvPr/>
        </p:nvCxnSpPr>
        <p:spPr bwMode="auto">
          <a:xfrm flipH="1">
            <a:off x="1962404" y="5014399"/>
            <a:ext cx="765" cy="237957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9" name="Text Box 39"/>
          <p:cNvSpPr txBox="1">
            <a:spLocks noChangeArrowheads="1"/>
          </p:cNvSpPr>
          <p:nvPr/>
        </p:nvSpPr>
        <p:spPr bwMode="auto">
          <a:xfrm>
            <a:off x="2216756" y="5673244"/>
            <a:ext cx="1221771" cy="6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Radical:</a:t>
            </a:r>
          </a:p>
          <a:p>
            <a:pPr algn="ctr" defTabSz="914400"/>
            <a:r>
              <a:rPr kumimoji="0" lang="en-GB" sz="800" i="0" u="none" strike="noStrike" cap="none" normalizeH="0" baseline="0" dirty="0">
                <a:ln>
                  <a:noFill/>
                </a:ln>
                <a:solidFill>
                  <a:schemeClr val="tx1"/>
                </a:solidFill>
                <a:effectLst/>
                <a:latin typeface="+mj-lt"/>
                <a:ea typeface="ÇlÇr ñæí©" charset="0"/>
              </a:rPr>
              <a:t>First Treatment</a:t>
            </a:r>
            <a:r>
              <a:rPr kumimoji="0" lang="en-GB" sz="800" i="0" u="none" strike="noStrike" cap="none" normalizeH="0" dirty="0">
                <a:ln>
                  <a:noFill/>
                </a:ln>
                <a:solidFill>
                  <a:schemeClr val="tx1"/>
                </a:solidFill>
                <a:effectLst/>
                <a:latin typeface="+mj-lt"/>
                <a:ea typeface="ÇlÇr ñæí©" charset="0"/>
              </a:rPr>
              <a:t> preferably starts within 14 days</a:t>
            </a:r>
            <a:r>
              <a:rPr lang="en-GB" sz="800" dirty="0">
                <a:latin typeface="+mj-lt"/>
                <a:ea typeface="ÇlÇr ñæí©" charset="0"/>
              </a:rPr>
              <a:t> for SABR or radical radiotherapy</a:t>
            </a:r>
          </a:p>
        </p:txBody>
      </p:sp>
      <p:cxnSp>
        <p:nvCxnSpPr>
          <p:cNvPr id="57" name="AutoShape 5"/>
          <p:cNvCxnSpPr>
            <a:cxnSpLocks noChangeShapeType="1"/>
            <a:stCxn id="61" idx="2"/>
            <a:endCxn id="91" idx="0"/>
          </p:cNvCxnSpPr>
          <p:nvPr/>
        </p:nvCxnSpPr>
        <p:spPr bwMode="auto">
          <a:xfrm>
            <a:off x="3592145" y="4135556"/>
            <a:ext cx="32145" cy="230347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1" name="Text Box 39"/>
          <p:cNvSpPr txBox="1">
            <a:spLocks noChangeArrowheads="1"/>
          </p:cNvSpPr>
          <p:nvPr/>
        </p:nvSpPr>
        <p:spPr bwMode="auto">
          <a:xfrm>
            <a:off x="2984429" y="6439029"/>
            <a:ext cx="1279721" cy="7535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effectLst/>
                <a:latin typeface="+mj-lt"/>
                <a:ea typeface="ÇlÇr ñæí©" charset="0"/>
              </a:rPr>
              <a:t>Chemo-radiotherapy:</a:t>
            </a:r>
          </a:p>
          <a:p>
            <a:pPr algn="ctr" defTabSz="914400"/>
            <a:r>
              <a:rPr lang="en-GB" sz="800" dirty="0">
                <a:latin typeface="+mj-lt"/>
                <a:ea typeface="ÇlÇr ñæí©" charset="0"/>
              </a:rPr>
              <a:t>Treatment  </a:t>
            </a:r>
            <a:r>
              <a:rPr kumimoji="0" lang="en-GB" sz="800" i="0" u="none" strike="noStrike" cap="none" normalizeH="0" baseline="0" dirty="0">
                <a:ln>
                  <a:noFill/>
                </a:ln>
                <a:effectLst/>
                <a:latin typeface="+mj-lt"/>
                <a:ea typeface="ÇlÇr ñæí©" charset="0"/>
              </a:rPr>
              <a:t>start within  21 days</a:t>
            </a:r>
            <a:r>
              <a:rPr kumimoji="0" lang="en-GB" sz="800" i="0" u="none" strike="noStrike" cap="none" normalizeH="0" dirty="0">
                <a:ln>
                  <a:noFill/>
                </a:ln>
                <a:effectLst/>
                <a:latin typeface="+mj-lt"/>
                <a:ea typeface="ÇlÇr ñæí©" charset="0"/>
              </a:rPr>
              <a:t> with</a:t>
            </a:r>
            <a:endParaRPr kumimoji="0" lang="en-GB" sz="800" i="0" u="none" strike="noStrike" cap="none" normalizeH="0" baseline="0" dirty="0">
              <a:ln>
                <a:noFill/>
              </a:ln>
              <a:effectLst/>
              <a:latin typeface="+mj-lt"/>
              <a:ea typeface="ÇlÇr ñæí©" charset="0"/>
            </a:endParaRPr>
          </a:p>
          <a:p>
            <a:pPr algn="ctr" defTabSz="914400"/>
            <a:r>
              <a:rPr lang="en-GB" sz="800" dirty="0">
                <a:latin typeface="+mj-lt"/>
                <a:ea typeface="ÇlÇr ñæí©" charset="0"/>
              </a:rPr>
              <a:t>Radiotherapy given with f</a:t>
            </a:r>
            <a:r>
              <a:rPr kumimoji="0" lang="en-GB" sz="800" i="0" u="none" strike="noStrike" cap="none" normalizeH="0" baseline="0" dirty="0">
                <a:ln>
                  <a:noFill/>
                </a:ln>
                <a:effectLst/>
                <a:latin typeface="+mj-lt"/>
                <a:ea typeface="ÇlÇr ñæí©" charset="0"/>
              </a:rPr>
              <a:t>irst  cycle or second cycle</a:t>
            </a:r>
            <a:endParaRPr lang="en-GB" sz="800" dirty="0">
              <a:latin typeface="+mj-lt"/>
              <a:ea typeface="ÇlÇr ñæí©" charset="0"/>
            </a:endParaRPr>
          </a:p>
        </p:txBody>
      </p:sp>
      <p:sp>
        <p:nvSpPr>
          <p:cNvPr id="26" name="Text Box 39"/>
          <p:cNvSpPr txBox="1">
            <a:spLocks noChangeArrowheads="1"/>
          </p:cNvSpPr>
          <p:nvPr/>
        </p:nvSpPr>
        <p:spPr bwMode="auto">
          <a:xfrm>
            <a:off x="3007411" y="7660506"/>
            <a:ext cx="1226405" cy="6698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i="0" u="none" strike="noStrike" cap="none" normalizeH="0" baseline="0" dirty="0">
                <a:ln>
                  <a:noFill/>
                </a:ln>
                <a:effectLst/>
                <a:latin typeface="+mj-lt"/>
                <a:ea typeface="ÇlÇr ñæí©" charset="0"/>
              </a:rPr>
              <a:t>Post </a:t>
            </a:r>
            <a:r>
              <a:rPr kumimoji="0" lang="en-GB" sz="800" i="0" u="none" strike="noStrike" cap="none" normalizeH="0" baseline="0">
                <a:ln>
                  <a:noFill/>
                </a:ln>
                <a:effectLst/>
                <a:latin typeface="+mj-lt"/>
                <a:ea typeface="ÇlÇr ñæí©" charset="0"/>
              </a:rPr>
              <a:t>treatment assessment  of  </a:t>
            </a:r>
            <a:r>
              <a:rPr kumimoji="0" lang="en-GB" sz="800" i="0" u="none" strike="noStrike" cap="none" normalizeH="0" baseline="0" dirty="0">
                <a:ln>
                  <a:noFill/>
                </a:ln>
                <a:effectLst/>
                <a:latin typeface="+mj-lt"/>
                <a:ea typeface="ÇlÇr ñæí©" charset="0"/>
              </a:rPr>
              <a:t>suitability</a:t>
            </a:r>
            <a:r>
              <a:rPr kumimoji="0" lang="en-GB" sz="800" i="0" u="none" strike="noStrike" cap="none" normalizeH="0" dirty="0">
                <a:ln>
                  <a:noFill/>
                </a:ln>
                <a:effectLst/>
                <a:latin typeface="+mj-lt"/>
                <a:ea typeface="ÇlÇr ñæí©" charset="0"/>
              </a:rPr>
              <a:t> for immunotherapy / surgery.</a:t>
            </a:r>
            <a:endParaRPr lang="en-GB" sz="800" dirty="0">
              <a:latin typeface="+mj-lt"/>
              <a:ea typeface="ÇlÇr ñæí©" charset="0"/>
            </a:endParaRPr>
          </a:p>
        </p:txBody>
      </p:sp>
      <p:cxnSp>
        <p:nvCxnSpPr>
          <p:cNvPr id="27" name="AutoShape 5"/>
          <p:cNvCxnSpPr>
            <a:cxnSpLocks noChangeShapeType="1"/>
            <a:stCxn id="91" idx="2"/>
            <a:endCxn id="26" idx="0"/>
          </p:cNvCxnSpPr>
          <p:nvPr/>
        </p:nvCxnSpPr>
        <p:spPr bwMode="auto">
          <a:xfrm flipH="1">
            <a:off x="3620614" y="7192530"/>
            <a:ext cx="3676" cy="46797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4005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5296" y="566928"/>
            <a:ext cx="4419287" cy="276999"/>
          </a:xfrm>
          <a:prstGeom prst="rect">
            <a:avLst/>
          </a:prstGeom>
          <a:noFill/>
        </p:spPr>
        <p:txBody>
          <a:bodyPr wrap="none" rtlCol="0">
            <a:spAutoFit/>
          </a:bodyPr>
          <a:lstStyle/>
          <a:p>
            <a:r>
              <a:rPr lang="en-GB" sz="1200" dirty="0"/>
              <a:t>Appendix 1: </a:t>
            </a:r>
            <a:r>
              <a:rPr lang="en-GB" sz="1200"/>
              <a:t>Diagnostic Standards of Care for suspected lung cancer </a:t>
            </a:r>
          </a:p>
        </p:txBody>
      </p:sp>
      <p:pic>
        <p:nvPicPr>
          <p:cNvPr id="3"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87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40902" y="0"/>
            <a:ext cx="5028050" cy="549929"/>
          </a:xfrm>
          <a:prstGeom prst="rect">
            <a:avLst/>
          </a:prstGeom>
          <a:solidFill>
            <a:schemeClr val="accent5"/>
          </a:solidFill>
          <a:ln>
            <a:noFill/>
          </a:ln>
        </p:spPr>
        <p:txBody>
          <a:bodyPr rot="0" vert="horz" wrap="square" lIns="91440" tIns="45720" rIns="91440" bIns="45720" anchor="ctr" anchorCtr="1" upright="1">
            <a:noAutofit/>
          </a:bodyPr>
          <a:lstStyle/>
          <a:p>
            <a:pPr algn="ctr"/>
            <a:r>
              <a:rPr lang="en-GB" sz="1600" dirty="0">
                <a:solidFill>
                  <a:schemeClr val="bg1"/>
                </a:solidFill>
                <a:ea typeface="Montserrat-Light" charset="0"/>
                <a:cs typeface="Montserrat-Light" charset="0"/>
              </a:rPr>
              <a:t>Peripheral lesion with normal hilar and mediastinal appearances  on</a:t>
            </a:r>
            <a:r>
              <a:rPr lang="en-US" sz="1600" dirty="0">
                <a:solidFill>
                  <a:schemeClr val="bg1"/>
                </a:solidFill>
                <a:ea typeface="Montserrat-Light" charset="0"/>
                <a:cs typeface="Montserrat-Light" charset="0"/>
              </a:rPr>
              <a:t> </a:t>
            </a:r>
            <a:r>
              <a:rPr lang="en-GB" sz="1600" dirty="0">
                <a:solidFill>
                  <a:schemeClr val="bg1"/>
                </a:solidFill>
                <a:ea typeface="Montserrat-Light" charset="0"/>
                <a:cs typeface="Montserrat-Light" charset="0"/>
              </a:rPr>
              <a:t>staging CT with no distant</a:t>
            </a:r>
            <a:r>
              <a:rPr lang="en-GB" sz="1600" spc="-5" dirty="0">
                <a:solidFill>
                  <a:schemeClr val="bg1"/>
                </a:solidFill>
                <a:ea typeface="Montserrat-Light" charset="0"/>
                <a:cs typeface="Montserrat-Light" charset="0"/>
              </a:rPr>
              <a:t> </a:t>
            </a:r>
            <a:r>
              <a:rPr lang="en-GB" sz="1600" dirty="0">
                <a:solidFill>
                  <a:schemeClr val="bg1"/>
                </a:solidFill>
                <a:ea typeface="Montserrat-Light" charset="0"/>
                <a:cs typeface="Montserrat-Light" charset="0"/>
              </a:rPr>
              <a:t>metastases</a:t>
            </a:r>
            <a:endParaRPr lang="en-US" sz="1600" dirty="0">
              <a:solidFill>
                <a:schemeClr val="bg1"/>
              </a:solidFill>
            </a:endParaRPr>
          </a:p>
        </p:txBody>
      </p:sp>
      <p:sp>
        <p:nvSpPr>
          <p:cNvPr id="26" name="Rectangle 29"/>
          <p:cNvSpPr>
            <a:spLocks noChangeArrowheads="1"/>
          </p:cNvSpPr>
          <p:nvPr/>
        </p:nvSpPr>
        <p:spPr bwMode="auto">
          <a:xfrm>
            <a:off x="53983" y="5054327"/>
            <a:ext cx="6757991" cy="755631"/>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a:t>
            </a:r>
            <a:r>
              <a:rPr kumimoji="0" lang="x-none" altLang="x-none" sz="1100" b="1" i="0" u="none" strike="noStrike" cap="none" normalizeH="0" baseline="0" dirty="0">
                <a:ln>
                  <a:noFill/>
                </a:ln>
                <a:solidFill>
                  <a:schemeClr val="bg1"/>
                </a:solidFill>
                <a:effectLst/>
              </a:rPr>
              <a:t> 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x-none" sz="1100" b="1" dirty="0">
              <a:solidFill>
                <a:schemeClr val="bg1"/>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Refer to Lung Cancer Nurse Specialist                                                                       Consider participation in research </a:t>
            </a:r>
            <a:endParaRPr kumimoji="0" lang="x-none" altLang="x-none" sz="1100" b="0" i="0" u="none" strike="noStrike" cap="none" normalizeH="0" baseline="0" dirty="0">
              <a:ln>
                <a:noFill/>
              </a:ln>
              <a:solidFill>
                <a:schemeClr val="bg1"/>
              </a:solidFill>
              <a:effectLst/>
            </a:endParaRPr>
          </a:p>
        </p:txBody>
      </p:sp>
      <p:sp>
        <p:nvSpPr>
          <p:cNvPr id="29" name="Text Box 115"/>
          <p:cNvSpPr txBox="1">
            <a:spLocks noChangeArrowheads="1"/>
          </p:cNvSpPr>
          <p:nvPr/>
        </p:nvSpPr>
        <p:spPr bwMode="auto">
          <a:xfrm>
            <a:off x="3791461" y="5789195"/>
            <a:ext cx="3008774" cy="513497"/>
          </a:xfrm>
          <a:prstGeom prst="rect">
            <a:avLst/>
          </a:prstGeom>
          <a:solidFill>
            <a:schemeClr val="accent5"/>
          </a:solidFill>
          <a:ln w="12700">
            <a:solidFill>
              <a:schemeClr val="tx1"/>
            </a:solidFill>
          </a:ln>
        </p:spPr>
        <p:txBody>
          <a:bodyPr rot="0" vert="horz" wrap="square" lIns="0" tIns="0" rIns="0" bIns="0" anchor="t" anchorCtr="0" upright="1">
            <a:noAutofit/>
          </a:bodyPr>
          <a:lstStyle/>
          <a:p>
            <a:pPr marL="57785">
              <a:lnSpc>
                <a:spcPts val="1210"/>
              </a:lnSpc>
              <a:spcBef>
                <a:spcPts val="245"/>
              </a:spcBef>
              <a:spcAft>
                <a:spcPts val="0"/>
              </a:spcAft>
            </a:pPr>
            <a:endParaRPr lang="en-GB" sz="1100" b="1" dirty="0">
              <a:effectLst/>
              <a:ea typeface="Montserrat-Light" charset="0"/>
              <a:cs typeface="Montserrat-Light" charset="0"/>
            </a:endParaRPr>
          </a:p>
          <a:p>
            <a:pPr marL="57785" algn="ctr">
              <a:lnSpc>
                <a:spcPts val="1210"/>
              </a:lnSpc>
              <a:spcBef>
                <a:spcPts val="245"/>
              </a:spcBef>
              <a:spcAft>
                <a:spcPts val="0"/>
              </a:spcAft>
            </a:pPr>
            <a:r>
              <a:rPr lang="en-GB" sz="1100" b="1" dirty="0">
                <a:effectLst/>
                <a:ea typeface="Montserrat-Light" charset="0"/>
                <a:cs typeface="Montserrat-Light" charset="0"/>
              </a:rPr>
              <a:t>Physiology tests</a:t>
            </a:r>
            <a:r>
              <a:rPr lang="en-US" sz="1100" dirty="0">
                <a:ea typeface="Montserrat-Light" charset="0"/>
                <a:cs typeface="Montserrat-Light" charset="0"/>
              </a:rPr>
              <a:t> </a:t>
            </a:r>
            <a:r>
              <a:rPr lang="en-GB" sz="1100" dirty="0">
                <a:effectLst/>
                <a:ea typeface="Montserrat-Light" charset="0"/>
                <a:cs typeface="Montserrat-Light" charset="0"/>
              </a:rPr>
              <a:t>(request simultaneously)</a:t>
            </a:r>
            <a:endParaRPr lang="en-US" sz="1100" dirty="0">
              <a:effectLst/>
              <a:ea typeface="Montserrat-Light" charset="0"/>
              <a:cs typeface="Montserrat-Light" charset="0"/>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31" name="Rectangle 37"/>
          <p:cNvSpPr>
            <a:spLocks noChangeArrowheads="1"/>
          </p:cNvSpPr>
          <p:nvPr/>
        </p:nvSpPr>
        <p:spPr bwMode="auto">
          <a:xfrm>
            <a:off x="3774501" y="6260309"/>
            <a:ext cx="3025733" cy="269068"/>
          </a:xfrm>
          <a:prstGeom prst="rect">
            <a:avLst/>
          </a:prstGeom>
          <a:solidFill>
            <a:schemeClr val="tx2"/>
          </a:solidFill>
          <a:ln>
            <a:solidFill>
              <a:schemeClr val="tx1"/>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35" name="Rectangle 41"/>
          <p:cNvSpPr>
            <a:spLocks noChangeArrowheads="1"/>
          </p:cNvSpPr>
          <p:nvPr/>
        </p:nvSpPr>
        <p:spPr bwMode="auto">
          <a:xfrm>
            <a:off x="-5764696" y="555210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000" b="0" i="0" u="none" strike="noStrike" cap="none" normalizeH="0" baseline="0">
              <a:ln>
                <a:noFill/>
              </a:ln>
              <a:solidFill>
                <a:schemeClr val="tx1"/>
              </a:solidFill>
              <a:effectLst/>
              <a:latin typeface="Arial" charset="0"/>
              <a:ea typeface="Montserrat-Light" charset="0"/>
              <a:cs typeface="Montserrat-Ligh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a:ln>
                  <a:noFill/>
                </a:ln>
                <a:solidFill>
                  <a:schemeClr val="tx1"/>
                </a:solidFill>
                <a:effectLst/>
                <a:latin typeface="Arial" charset="0"/>
                <a:ea typeface="Montserrat-Light" charset="0"/>
                <a:cs typeface="Montserrat-Light" charset="0"/>
              </a:rPr>
              <a:t>	</a:t>
            </a:r>
            <a:endParaRPr kumimoji="0" lang="x-none" altLang="x-none" sz="1800" b="0" i="0" u="none" strike="noStrike" cap="none" normalizeH="0" baseline="0">
              <a:ln>
                <a:noFill/>
              </a:ln>
              <a:solidFill>
                <a:schemeClr val="tx1"/>
              </a:solidFill>
              <a:effectLst/>
              <a:latin typeface="Arial" charset="0"/>
            </a:endParaRPr>
          </a:p>
        </p:txBody>
      </p:sp>
      <p:sp>
        <p:nvSpPr>
          <p:cNvPr id="45" name="Rectangle 44"/>
          <p:cNvSpPr/>
          <p:nvPr/>
        </p:nvSpPr>
        <p:spPr>
          <a:xfrm>
            <a:off x="4122923" y="549929"/>
            <a:ext cx="2666052" cy="4875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39366" y="540890"/>
            <a:ext cx="4223072" cy="4887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38" name="TextBox 37"/>
          <p:cNvSpPr txBox="1"/>
          <p:nvPr/>
        </p:nvSpPr>
        <p:spPr>
          <a:xfrm>
            <a:off x="4054472" y="1025869"/>
            <a:ext cx="2734503" cy="1938992"/>
          </a:xfrm>
          <a:prstGeom prst="rect">
            <a:avLst/>
          </a:prstGeom>
          <a:solidFill>
            <a:schemeClr val="accent5"/>
          </a:solidFill>
          <a:ln>
            <a:noFill/>
          </a:ln>
        </p:spPr>
        <p:txBody>
          <a:bodyPr wrap="square" rtlCol="0">
            <a:spAutoFit/>
          </a:bodyPr>
          <a:lstStyle/>
          <a:p>
            <a:pPr algn="just"/>
            <a:r>
              <a:rPr lang="en-GB" sz="1200" dirty="0">
                <a:solidFill>
                  <a:schemeClr val="bg1"/>
                </a:solidFill>
                <a:effectLst/>
                <a:ea typeface="Montserrat-Light" charset="0"/>
                <a:cs typeface="Montserrat-Light" charset="0"/>
              </a:rPr>
              <a:t>Proceed with this </a:t>
            </a:r>
            <a:r>
              <a:rPr lang="en-GB" sz="1200" dirty="0">
                <a:solidFill>
                  <a:schemeClr val="bg1"/>
                </a:solidFill>
                <a:ea typeface="Montserrat-Light" charset="0"/>
                <a:cs typeface="Montserrat-Light" charset="0"/>
              </a:rPr>
              <a:t>standard of care where patients are </a:t>
            </a:r>
            <a:r>
              <a:rPr lang="en-GB" sz="1200" dirty="0">
                <a:solidFill>
                  <a:schemeClr val="bg1"/>
                </a:solidFill>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meeting to explore further options including supportive care.</a:t>
            </a:r>
          </a:p>
          <a:p>
            <a:pPr algn="just"/>
            <a:endParaRPr lang="en-GB" sz="1200" dirty="0">
              <a:solidFill>
                <a:schemeClr val="bg1"/>
              </a:solidFill>
              <a:effectLst/>
              <a:ea typeface="Montserrat-Light" charset="0"/>
              <a:cs typeface="Montserrat-Light" charset="0"/>
            </a:endParaRPr>
          </a:p>
        </p:txBody>
      </p:sp>
      <p:sp>
        <p:nvSpPr>
          <p:cNvPr id="59" name="Rectangle 37"/>
          <p:cNvSpPr>
            <a:spLocks noChangeArrowheads="1"/>
          </p:cNvSpPr>
          <p:nvPr/>
        </p:nvSpPr>
        <p:spPr bwMode="auto">
          <a:xfrm>
            <a:off x="53984" y="6263129"/>
            <a:ext cx="3754439" cy="261610"/>
          </a:xfrm>
          <a:prstGeom prst="rect">
            <a:avLst/>
          </a:prstGeom>
          <a:solidFill>
            <a:schemeClr val="tx2"/>
          </a:solidFill>
          <a:ln>
            <a:solidFill>
              <a:schemeClr val="tx1"/>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Staging Bundle:</a:t>
            </a:r>
          </a:p>
        </p:txBody>
      </p:sp>
      <p:sp>
        <p:nvSpPr>
          <p:cNvPr id="53" name="Rectangle 39"/>
          <p:cNvSpPr>
            <a:spLocks noChangeArrowheads="1"/>
          </p:cNvSpPr>
          <p:nvPr/>
        </p:nvSpPr>
        <p:spPr bwMode="auto">
          <a:xfrm rot="10800000" flipH="1" flipV="1">
            <a:off x="39366" y="8748177"/>
            <a:ext cx="6772608" cy="815608"/>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a typeface="Montserrat-Light" charset="0"/>
                <a:cs typeface="Montserrat-Light" charset="0"/>
              </a:rPr>
              <a:t>D</a:t>
            </a:r>
            <a:r>
              <a:rPr lang="en-GB" sz="1000" b="1" dirty="0">
                <a:effectLst/>
                <a:ea typeface="Montserrat-Light" charset="0"/>
                <a:cs typeface="Montserrat-Light" charset="0"/>
              </a:rPr>
              <a:t>ataset for MDT discussion:</a:t>
            </a:r>
            <a:endParaRPr lang="en-US" sz="1100" dirty="0">
              <a:effectLst/>
              <a:ea typeface="Montserrat-Light" charset="0"/>
              <a:cs typeface="Montserrat-Light" charset="0"/>
            </a:endParaRPr>
          </a:p>
          <a:p>
            <a:pPr>
              <a:spcBef>
                <a:spcPts val="25"/>
              </a:spcBef>
              <a:spcAft>
                <a:spcPts val="0"/>
              </a:spcAft>
            </a:pPr>
            <a:r>
              <a:rPr lang="en-GB" sz="1000" spc="-40" dirty="0">
                <a:effectLst/>
                <a:ea typeface="Montserrat" charset="0"/>
                <a:cs typeface="Montserrat" charset="0"/>
              </a:rPr>
              <a:t>PET-CT</a:t>
            </a:r>
            <a:r>
              <a:rPr lang="en-GB" sz="1000" spc="-5" dirty="0">
                <a:effectLst/>
                <a:ea typeface="Montserrat" charset="0"/>
                <a:cs typeface="Montserrat" charset="0"/>
              </a:rPr>
              <a:t> </a:t>
            </a:r>
            <a:r>
              <a:rPr lang="en-GB" sz="1000" spc="-40" dirty="0">
                <a:effectLst/>
                <a:ea typeface="Montserrat" charset="0"/>
                <a:cs typeface="Montserrat" charset="0"/>
              </a:rPr>
              <a:t>results</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Diagnostic and staging test; usually percutaneous lung biopsy if done; may  be other.</a:t>
            </a:r>
            <a:endParaRPr lang="en-US" sz="11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FEV</a:t>
            </a:r>
            <a:r>
              <a:rPr lang="en-GB" sz="550" spc="-40" dirty="0">
                <a:effectLst/>
                <a:ea typeface="Montserrat" charset="0"/>
                <a:cs typeface="Montserrat" charset="0"/>
              </a:rPr>
              <a:t>1 </a:t>
            </a:r>
            <a:r>
              <a:rPr lang="en-GB" sz="1000" spc="-40" dirty="0">
                <a:effectLst/>
                <a:ea typeface="Montserrat" charset="0"/>
                <a:cs typeface="Montserrat" charset="0"/>
              </a:rPr>
              <a:t>and DLCO</a:t>
            </a:r>
          </a:p>
          <a:p>
            <a:pPr lvl="0">
              <a:lnSpc>
                <a:spcPts val="1210"/>
              </a:lnSpc>
              <a:spcAft>
                <a:spcPts val="0"/>
              </a:spcAft>
              <a:buClr>
                <a:srgbClr val="D2232A"/>
              </a:buClr>
              <a:buSzPts val="1000"/>
              <a:tabLst>
                <a:tab pos="132715" algn="l"/>
              </a:tabLst>
            </a:pPr>
            <a:r>
              <a:rPr kumimoji="0" lang="en-GB" altLang="x-none" sz="1000" b="0" i="0" u="none" strike="noStrike" cap="none" spc="-40" normalizeH="0" baseline="0" dirty="0">
                <a:ln>
                  <a:noFill/>
                </a:ln>
                <a:solidFill>
                  <a:schemeClr val="tx1"/>
                </a:solidFill>
                <a:ea typeface="Montserrat" charset="0"/>
                <a:cs typeface="Montserrat" charset="0"/>
              </a:rPr>
              <a:t>Additional</a:t>
            </a:r>
            <a:r>
              <a:rPr kumimoji="0" lang="en-GB" altLang="x-none" sz="1000" b="0" i="0" u="none" strike="noStrike" cap="none" spc="-40" normalizeH="0" dirty="0">
                <a:ln>
                  <a:noFill/>
                </a:ln>
                <a:solidFill>
                  <a:schemeClr val="tx1"/>
                </a:solidFill>
                <a:ea typeface="Montserrat" charset="0"/>
                <a:cs typeface="Montserrat" charset="0"/>
              </a:rPr>
              <a:t> fitness tests as necessary</a:t>
            </a:r>
            <a:endParaRPr kumimoji="0" lang="x-none" altLang="x-none" sz="1000" b="0" i="0" u="none" strike="noStrike" cap="none" normalizeH="0" baseline="0" dirty="0">
              <a:ln>
                <a:noFill/>
              </a:ln>
              <a:solidFill>
                <a:schemeClr val="tx1"/>
              </a:solidFill>
              <a:effectLst/>
            </a:endParaRPr>
          </a:p>
        </p:txBody>
      </p:sp>
      <p:sp>
        <p:nvSpPr>
          <p:cNvPr id="61" name="Rectangle 60"/>
          <p:cNvSpPr>
            <a:spLocks noChangeArrowheads="1"/>
          </p:cNvSpPr>
          <p:nvPr/>
        </p:nvSpPr>
        <p:spPr bwMode="auto">
          <a:xfrm>
            <a:off x="39366" y="1"/>
            <a:ext cx="976634" cy="540889"/>
          </a:xfrm>
          <a:prstGeom prst="rect">
            <a:avLst/>
          </a:prstGeom>
          <a:solidFill>
            <a:schemeClr val="accent5"/>
          </a:solidFill>
          <a:ln>
            <a:noFill/>
          </a:ln>
        </p:spPr>
        <p:txBody>
          <a:bodyPr rot="0" vert="horz" wrap="square" lIns="91440" tIns="45720" rIns="91440" bIns="45720" anchor="ctr" anchorCtr="1" upright="1">
            <a:noAutofit/>
          </a:bodyPr>
          <a:lstStyle/>
          <a:p>
            <a:pPr algn="ctr"/>
            <a:r>
              <a:rPr lang="en-GB">
                <a:solidFill>
                  <a:schemeClr val="bg1"/>
                </a:solidFill>
                <a:ea typeface="Montserrat-Light" charset="0"/>
                <a:cs typeface="Montserrat-Light" charset="0"/>
              </a:rPr>
              <a:t>DSOC </a:t>
            </a:r>
            <a:r>
              <a:rPr lang="en-GB" dirty="0">
                <a:solidFill>
                  <a:schemeClr val="bg1"/>
                </a:solidFill>
                <a:ea typeface="Montserrat-Light" charset="0"/>
                <a:cs typeface="Montserrat-Light" charset="0"/>
              </a:rPr>
              <a:t>1:</a:t>
            </a:r>
            <a:endParaRPr lang="en-US" dirty="0">
              <a:solidFill>
                <a:schemeClr val="bg1"/>
              </a:solidFill>
            </a:endParaRPr>
          </a:p>
        </p:txBody>
      </p:sp>
      <p:sp>
        <p:nvSpPr>
          <p:cNvPr id="63" name="Rectangle 62"/>
          <p:cNvSpPr>
            <a:spLocks noChangeArrowheads="1"/>
          </p:cNvSpPr>
          <p:nvPr/>
        </p:nvSpPr>
        <p:spPr bwMode="auto">
          <a:xfrm>
            <a:off x="53343" y="9547956"/>
            <a:ext cx="6759270" cy="340062"/>
          </a:xfrm>
          <a:prstGeom prst="rect">
            <a:avLst/>
          </a:prstGeom>
          <a:solidFill>
            <a:schemeClr val="accent5"/>
          </a:solidFill>
          <a:ln>
            <a:noFill/>
          </a:ln>
        </p:spPr>
        <p:txBody>
          <a:bodyPr rot="0" vert="horz" wrap="square" lIns="91440" tIns="45720" rIns="91440" bIns="45720" anchor="ctr" anchorCtr="1" upright="1">
            <a:noAutofit/>
          </a:bodyPr>
          <a:lstStyle/>
          <a:p>
            <a:pPr algn="ctr"/>
            <a:r>
              <a:rPr lang="en-GB" sz="1600" dirty="0">
                <a:solidFill>
                  <a:schemeClr val="bg1"/>
                </a:solidFill>
                <a:ea typeface="Montserrat-Light" charset="0"/>
                <a:cs typeface="Montserrat-Light" charset="0"/>
              </a:rPr>
              <a:t>Lung Cancer Diagnostic Standard of Care Bundle 1 (DSOC 1)</a:t>
            </a:r>
            <a:endParaRPr lang="en-US" sz="1600" dirty="0">
              <a:solidFill>
                <a:schemeClr val="bg1"/>
              </a:solidFill>
            </a:endParaRPr>
          </a:p>
        </p:txBody>
      </p:sp>
      <p:sp>
        <p:nvSpPr>
          <p:cNvPr id="1024" name="Rectangle 1023"/>
          <p:cNvSpPr/>
          <p:nvPr/>
        </p:nvSpPr>
        <p:spPr>
          <a:xfrm>
            <a:off x="160641" y="3048249"/>
            <a:ext cx="6576082" cy="1942198"/>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 Notes and guidance</a:t>
            </a:r>
            <a:endParaRPr kumimoji="0" lang="en-GB" altLang="x-none" sz="1100" b="1" i="0" u="none" strike="noStrike" cap="none" normalizeH="0" baseline="0" dirty="0">
              <a:ln>
                <a:noFill/>
              </a:ln>
              <a:solidFill>
                <a:schemeClr val="tx1"/>
              </a:solidFill>
              <a:effectLst/>
            </a:endParaRPr>
          </a:p>
          <a:p>
            <a:pPr>
              <a:lnSpc>
                <a:spcPct val="97000"/>
              </a:lnSpc>
              <a:spcBef>
                <a:spcPts val="90"/>
              </a:spcBef>
              <a:spcAft>
                <a:spcPts val="0"/>
              </a:spcAft>
            </a:pPr>
            <a:r>
              <a:rPr kumimoji="0" lang="x-none" altLang="x-none" sz="1100" b="0" i="0" u="none" strike="noStrike" cap="none" normalizeH="0" baseline="0" dirty="0">
                <a:ln>
                  <a:noFill/>
                </a:ln>
                <a:solidFill>
                  <a:schemeClr val="tx1"/>
                </a:solidFill>
                <a:effectLst/>
              </a:rPr>
              <a:t>Percutaneous image-guided biopsy </a:t>
            </a:r>
            <a:r>
              <a:rPr kumimoji="0" lang="en-GB" altLang="x-none" sz="1100" b="0" i="0" u="none" strike="noStrike" cap="none" normalizeH="0" baseline="0" dirty="0">
                <a:ln>
                  <a:noFill/>
                </a:ln>
                <a:solidFill>
                  <a:schemeClr val="tx1"/>
                </a:solidFill>
                <a:effectLst/>
              </a:rPr>
              <a:t>is </a:t>
            </a:r>
            <a:r>
              <a:rPr kumimoji="0" lang="x-none" altLang="x-none" sz="1100" b="0" i="0" u="none" strike="noStrike" cap="none" normalizeH="0" baseline="0" dirty="0">
                <a:ln>
                  <a:noFill/>
                </a:ln>
                <a:solidFill>
                  <a:schemeClr val="tx1"/>
                </a:solidFill>
                <a:effectLst/>
              </a:rPr>
              <a:t>the preferred method of </a:t>
            </a:r>
            <a:r>
              <a:rPr kumimoji="0" lang="en-GB" altLang="x-none" sz="1100" b="0" i="0" u="none" strike="noStrike" cap="none" normalizeH="0" baseline="0" dirty="0">
                <a:ln>
                  <a:noFill/>
                </a:ln>
                <a:solidFill>
                  <a:schemeClr val="tx1"/>
                </a:solidFill>
                <a:effectLst/>
              </a:rPr>
              <a:t>suspected </a:t>
            </a:r>
            <a:r>
              <a:rPr kumimoji="0" lang="x-none" altLang="x-none" sz="1100" b="0" i="0" u="none" strike="noStrike" cap="none" normalizeH="0" baseline="0" dirty="0">
                <a:ln>
                  <a:noFill/>
                </a:ln>
                <a:solidFill>
                  <a:schemeClr val="tx1"/>
                </a:solidFill>
                <a:effectLst/>
              </a:rPr>
              <a:t>primary tumour biopsy </a:t>
            </a:r>
            <a:r>
              <a:rPr kumimoji="0" lang="en-GB" altLang="x-none" sz="1100" b="0" i="0" u="none" strike="noStrike" cap="none" normalizeH="0" baseline="0" dirty="0">
                <a:ln>
                  <a:noFill/>
                </a:ln>
                <a:solidFill>
                  <a:schemeClr val="tx1"/>
                </a:solidFill>
                <a:effectLst/>
              </a:rPr>
              <a:t>after PET </a:t>
            </a:r>
            <a:r>
              <a:rPr kumimoji="0" lang="x-none" altLang="x-none" sz="1100" b="0" i="0" u="none" strike="noStrike" cap="none" normalizeH="0" baseline="0" dirty="0">
                <a:ln>
                  <a:noFill/>
                </a:ln>
                <a:solidFill>
                  <a:schemeClr val="tx1"/>
                </a:solidFill>
                <a:effectLst/>
              </a:rPr>
              <a:t>where possible given the higher sensitivity. Bronchoscopic guided biopsy </a:t>
            </a:r>
            <a:r>
              <a:rPr kumimoji="0" lang="en-GB" altLang="x-none" sz="1100" b="0" i="0" u="none" strike="noStrike" cap="none" normalizeH="0" baseline="0" dirty="0">
                <a:ln>
                  <a:noFill/>
                </a:ln>
                <a:solidFill>
                  <a:schemeClr val="tx1"/>
                </a:solidFill>
                <a:effectLst/>
              </a:rPr>
              <a:t>is considered</a:t>
            </a:r>
            <a:r>
              <a:rPr kumimoji="0" lang="en-GB" altLang="x-none" sz="1100" b="0" i="0" u="none" strike="noStrike" cap="none" normalizeH="0" dirty="0">
                <a:ln>
                  <a:noFill/>
                </a:ln>
                <a:solidFill>
                  <a:schemeClr val="tx1"/>
                </a:solidFill>
                <a:effectLst/>
              </a:rPr>
              <a:t> </a:t>
            </a:r>
            <a:r>
              <a:rPr kumimoji="0" lang="x-none" altLang="x-none" sz="1100" b="0" i="0" u="none" strike="noStrike" cap="none" normalizeH="0" baseline="0" dirty="0">
                <a:ln>
                  <a:noFill/>
                </a:ln>
                <a:solidFill>
                  <a:schemeClr val="tx1"/>
                </a:solidFill>
                <a:effectLst/>
              </a:rPr>
              <a:t>where </a:t>
            </a:r>
            <a:r>
              <a:rPr kumimoji="0" lang="en-GB" altLang="x-none" sz="1100" b="0" i="0" u="none" strike="noStrike" cap="none" normalizeH="0" baseline="0" dirty="0">
                <a:ln>
                  <a:noFill/>
                </a:ln>
                <a:solidFill>
                  <a:schemeClr val="tx1"/>
                </a:solidFill>
                <a:effectLst/>
              </a:rPr>
              <a:t>percutaneous</a:t>
            </a:r>
            <a:r>
              <a:rPr kumimoji="0" lang="x-none" altLang="x-none" sz="1100" b="0" i="0" u="none" strike="noStrike" cap="none" normalizeH="0" baseline="0" dirty="0">
                <a:ln>
                  <a:noFill/>
                </a:ln>
                <a:solidFill>
                  <a:schemeClr val="tx1"/>
                </a:solidFill>
                <a:effectLst/>
              </a:rPr>
              <a:t> is high risk and /or </a:t>
            </a:r>
            <a:r>
              <a:rPr kumimoji="0" lang="en-GB" altLang="x-none" sz="1100" b="0" i="0" u="none" strike="noStrike" cap="none" normalizeH="0" baseline="0" dirty="0">
                <a:ln>
                  <a:noFill/>
                </a:ln>
                <a:solidFill>
                  <a:schemeClr val="tx1"/>
                </a:solidFill>
                <a:effectLst/>
              </a:rPr>
              <a:t>where CT shows </a:t>
            </a:r>
            <a:r>
              <a:rPr kumimoji="0" lang="x-none" altLang="x-none" sz="1100" b="0" i="0" u="none" strike="noStrike" cap="none" normalizeH="0" baseline="0" dirty="0">
                <a:ln>
                  <a:noFill/>
                </a:ln>
                <a:solidFill>
                  <a:schemeClr val="tx1"/>
                </a:solidFill>
                <a:effectLst/>
              </a:rPr>
              <a:t>a bronchus </a:t>
            </a:r>
            <a:r>
              <a:rPr kumimoji="0" lang="en-GB" altLang="x-none" sz="1100" b="0" i="0" u="none" strike="noStrike" cap="none" normalizeH="0" baseline="0" dirty="0">
                <a:ln>
                  <a:noFill/>
                </a:ln>
                <a:solidFill>
                  <a:schemeClr val="tx1"/>
                </a:solidFill>
                <a:effectLst/>
              </a:rPr>
              <a:t>leading</a:t>
            </a:r>
            <a:r>
              <a:rPr kumimoji="0" lang="x-none" altLang="x-none" sz="1100" b="0" i="0" u="none" strike="noStrike" cap="none" normalizeH="0" baseline="0" dirty="0">
                <a:ln>
                  <a:noFill/>
                </a:ln>
                <a:solidFill>
                  <a:schemeClr val="tx1"/>
                </a:solidFill>
                <a:effectLst/>
              </a:rPr>
              <a:t> directly into the tumour </a:t>
            </a:r>
            <a:r>
              <a:rPr kumimoji="0" lang="en-GB" altLang="x-none" sz="1100" b="0" i="0" u="none" strike="noStrike" cap="none" normalizeH="0" baseline="0" dirty="0">
                <a:ln>
                  <a:noFill/>
                </a:ln>
                <a:solidFill>
                  <a:schemeClr val="tx1"/>
                </a:solidFill>
                <a:effectLst/>
              </a:rPr>
              <a:t>(bronchus sign</a:t>
            </a:r>
            <a:r>
              <a:rPr kumimoji="0" lang="x-none" altLang="x-none" sz="1100" b="0" i="0" u="none" strike="noStrike" cap="none" normalizeH="0" baseline="0" dirty="0">
                <a:ln>
                  <a:noFill/>
                </a:ln>
                <a:solidFill>
                  <a:schemeClr val="tx1"/>
                </a:solidFill>
                <a:effectLst/>
              </a:rPr>
              <a:t>).</a:t>
            </a:r>
            <a:r>
              <a:rPr kumimoji="0" lang="en-GB" altLang="x-none" sz="1100" b="0" i="0" u="none" strike="noStrike" cap="none" normalizeH="0" baseline="0" dirty="0">
                <a:ln>
                  <a:noFill/>
                </a:ln>
                <a:solidFill>
                  <a:schemeClr val="tx1"/>
                </a:solidFill>
                <a:effectLst/>
              </a:rPr>
              <a:t> </a:t>
            </a:r>
            <a:endParaRPr lang="en-GB" sz="1100" dirty="0">
              <a:ea typeface="Montserrat-Light" charset="0"/>
              <a:cs typeface="Montserrat-Light" charset="0"/>
            </a:endParaRPr>
          </a:p>
          <a:p>
            <a:pPr>
              <a:lnSpc>
                <a:spcPct val="97000"/>
              </a:lnSpc>
              <a:spcBef>
                <a:spcPts val="90"/>
              </a:spcBef>
              <a:spcAft>
                <a:spcPts val="0"/>
              </a:spcAft>
            </a:pPr>
            <a:r>
              <a:rPr lang="en-GB" sz="1100" dirty="0">
                <a:ea typeface="Montserrat-Light" charset="0"/>
                <a:cs typeface="Montserrat-Light" charset="0"/>
              </a:rPr>
              <a:t>This DSOC includes solid pulmonary nodules ≥8mm diameter / ≥300mm</a:t>
            </a:r>
            <a:r>
              <a:rPr lang="en-GB" sz="1100" baseline="30000" dirty="0">
                <a:ea typeface="Montserrat-Light" charset="0"/>
                <a:cs typeface="Montserrat-Light" charset="0"/>
              </a:rPr>
              <a:t>3</a:t>
            </a:r>
            <a:r>
              <a:rPr lang="en-GB" sz="1100" dirty="0">
                <a:ea typeface="Montserrat-Light" charset="0"/>
                <a:cs typeface="Montserrat-Light" charset="0"/>
              </a:rPr>
              <a:t> volume with a Brock risk of malignancy ≥10% or persistent sub-solid nodules for ≥3 months with a  solid component ≥5mm. Smaller nodules are excluded from this DSOC.</a:t>
            </a:r>
            <a:r>
              <a:rPr lang="en-US" sz="1100" dirty="0">
                <a:ea typeface="Montserrat-Light" charset="0"/>
                <a:cs typeface="Montserrat-Light" charset="0"/>
              </a:rPr>
              <a:t> </a:t>
            </a:r>
            <a:r>
              <a:rPr lang="en-GB" sz="1100" dirty="0">
                <a:effectLst/>
                <a:ea typeface="Montserrat-Light" charset="0"/>
                <a:cs typeface="Montserrat-Light" charset="0"/>
              </a:rPr>
              <a:t>Pure ground glass nodules </a:t>
            </a:r>
            <a:r>
              <a:rPr lang="en-GB" sz="1100" dirty="0">
                <a:ea typeface="Montserrat-Light" charset="0"/>
                <a:cs typeface="Montserrat-Light" charset="0"/>
              </a:rPr>
              <a:t>usually </a:t>
            </a:r>
            <a:r>
              <a:rPr lang="en-GB" sz="1100" dirty="0">
                <a:effectLst/>
                <a:ea typeface="Montserrat-Light" charset="0"/>
                <a:cs typeface="Montserrat-Light" charset="0"/>
              </a:rPr>
              <a:t>do not require further diagnostics and should continue under surveillance. Further invasive  investigations or intervention may be indicated if a solid component develops.</a:t>
            </a:r>
          </a:p>
          <a:p>
            <a:pPr>
              <a:lnSpc>
                <a:spcPct val="97000"/>
              </a:lnSpc>
              <a:spcBef>
                <a:spcPts val="90"/>
              </a:spcBef>
              <a:spcAft>
                <a:spcPts val="0"/>
              </a:spcAft>
            </a:pPr>
            <a:r>
              <a:rPr lang="en-US" sz="1100" dirty="0"/>
              <a:t>A specialist supportive/palliative care review can be considered for patients for whom the MDT treatment decision is ‘best supportive care’ and/or with uncontrolled symptoms.</a:t>
            </a:r>
            <a:endParaRPr lang="en-GB" sz="1100" dirty="0">
              <a:ea typeface="Montserrat-Light" charset="0"/>
              <a:cs typeface="Montserrat-Light" charset="0"/>
            </a:endParaRPr>
          </a:p>
        </p:txBody>
      </p:sp>
      <p:sp>
        <p:nvSpPr>
          <p:cNvPr id="32" name="Rectangle 38"/>
          <p:cNvSpPr>
            <a:spLocks noChangeArrowheads="1"/>
          </p:cNvSpPr>
          <p:nvPr/>
        </p:nvSpPr>
        <p:spPr bwMode="auto">
          <a:xfrm>
            <a:off x="32198" y="2564751"/>
            <a:ext cx="4022274" cy="400110"/>
          </a:xfrm>
          <a:prstGeom prst="rect">
            <a:avLst/>
          </a:prstGeom>
          <a:solidFill>
            <a:schemeClr val="tx1">
              <a:lumMod val="85000"/>
              <a:lumOff val="1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x-none" sz="1000" b="0" i="0" u="none" strike="noStrike" cap="none" normalizeH="0" baseline="0" dirty="0">
                <a:ln>
                  <a:noFill/>
                </a:ln>
                <a:solidFill>
                  <a:schemeClr val="bg1"/>
                </a:solidFill>
                <a:effectLst/>
              </a:rPr>
              <a:t>‘</a:t>
            </a:r>
            <a:r>
              <a:rPr kumimoji="0" lang="x-none" altLang="x-none" sz="1000" b="0" i="0" u="none" strike="noStrike" cap="none" normalizeH="0" baseline="0" dirty="0">
                <a:ln>
                  <a:noFill/>
                </a:ln>
                <a:solidFill>
                  <a:schemeClr val="bg1"/>
                </a:solidFill>
                <a:effectLst/>
              </a:rPr>
              <a:t>Peripheral </a:t>
            </a:r>
            <a:r>
              <a:rPr kumimoji="0" lang="en-GB" altLang="x-none" sz="1000" b="0" i="0" u="none" strike="noStrike" cap="none" normalizeH="0" baseline="0" dirty="0">
                <a:ln>
                  <a:noFill/>
                </a:ln>
                <a:solidFill>
                  <a:schemeClr val="bg1"/>
                </a:solidFill>
                <a:effectLst/>
              </a:rPr>
              <a:t>lesion’</a:t>
            </a:r>
            <a:r>
              <a:rPr kumimoji="0" lang="en-GB" altLang="x-none" sz="1000" b="0" i="0" u="none" strike="noStrike" cap="none" normalizeH="0" dirty="0">
                <a:ln>
                  <a:noFill/>
                </a:ln>
                <a:solidFill>
                  <a:schemeClr val="bg1"/>
                </a:solidFill>
                <a:effectLst/>
              </a:rPr>
              <a:t> </a:t>
            </a:r>
            <a:r>
              <a:rPr kumimoji="0" lang="x-none" altLang="x-none" sz="1000" b="0" i="0" u="none" strike="noStrike" cap="none" normalizeH="0" baseline="0" dirty="0">
                <a:ln>
                  <a:noFill/>
                </a:ln>
                <a:solidFill>
                  <a:schemeClr val="bg1"/>
                </a:solidFill>
                <a:effectLst/>
              </a:rPr>
              <a:t>= positioned in the outer 2/3 of the thorax based on axial CT image (blue area)</a:t>
            </a:r>
            <a:r>
              <a:rPr kumimoji="0" lang="en-GB" altLang="x-none" sz="1000" b="0" i="0" u="none" strike="noStrike" cap="none" normalizeH="0" baseline="0" dirty="0">
                <a:ln>
                  <a:noFill/>
                </a:ln>
                <a:solidFill>
                  <a:schemeClr val="bg1"/>
                </a:solidFill>
                <a:effectLst/>
              </a:rPr>
              <a:t>;</a:t>
            </a:r>
            <a:r>
              <a:rPr kumimoji="0" lang="en-GB" altLang="x-none" sz="1000" b="0" i="0" u="none" strike="noStrike" cap="none" normalizeH="0" dirty="0">
                <a:ln>
                  <a:noFill/>
                </a:ln>
                <a:solidFill>
                  <a:schemeClr val="bg1"/>
                </a:solidFill>
                <a:effectLst/>
              </a:rPr>
              <a:t> not involving central structures (red area)</a:t>
            </a:r>
            <a:endParaRPr kumimoji="0" lang="x-none" altLang="x-none" sz="1000" b="0" i="0" u="none" strike="noStrike" cap="none" normalizeH="0" baseline="0" dirty="0">
              <a:ln>
                <a:noFill/>
              </a:ln>
              <a:solidFill>
                <a:schemeClr val="bg1"/>
              </a:solidFill>
              <a:effectLst/>
            </a:endParaRPr>
          </a:p>
        </p:txBody>
      </p:sp>
      <p:pic>
        <p:nvPicPr>
          <p:cNvPr id="39"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p:nvPicPr>
        <p:blipFill rotWithShape="1">
          <a:blip r:embed="rId4">
            <a:extLst>
              <a:ext uri="{28A0092B-C50C-407E-A947-70E740481C1C}">
                <a14:useLocalDpi xmlns:a14="http://schemas.microsoft.com/office/drawing/2010/main" val="0"/>
              </a:ext>
            </a:extLst>
          </a:blip>
          <a:srcRect l="13358" t="23965" r="10481" b="16936"/>
          <a:stretch/>
        </p:blipFill>
        <p:spPr>
          <a:xfrm>
            <a:off x="32198" y="1030088"/>
            <a:ext cx="1988326" cy="1542894"/>
          </a:xfrm>
          <a:prstGeom prst="rect">
            <a:avLst/>
          </a:prstGeom>
        </p:spPr>
      </p:pic>
      <p:pic>
        <p:nvPicPr>
          <p:cNvPr id="40" name="Picture 39"/>
          <p:cNvPicPr>
            <a:picLocks noChangeAspect="1"/>
          </p:cNvPicPr>
          <p:nvPr/>
        </p:nvPicPr>
        <p:blipFill rotWithShape="1">
          <a:blip r:embed="rId4">
            <a:extLst>
              <a:ext uri="{28A0092B-C50C-407E-A947-70E740481C1C}">
                <a14:useLocalDpi xmlns:a14="http://schemas.microsoft.com/office/drawing/2010/main" val="0"/>
              </a:ext>
            </a:extLst>
          </a:blip>
          <a:srcRect l="11705" t="23965" r="10482" b="16936"/>
          <a:stretch/>
        </p:blipFill>
        <p:spPr>
          <a:xfrm>
            <a:off x="2023033" y="1027609"/>
            <a:ext cx="2031439" cy="1542894"/>
          </a:xfrm>
          <a:prstGeom prst="rect">
            <a:avLst/>
          </a:prstGeom>
          <a:ln>
            <a:noFill/>
          </a:ln>
        </p:spPr>
      </p:pic>
      <p:sp>
        <p:nvSpPr>
          <p:cNvPr id="2" name="Oval 1"/>
          <p:cNvSpPr/>
          <p:nvPr/>
        </p:nvSpPr>
        <p:spPr>
          <a:xfrm>
            <a:off x="2162274" y="1205150"/>
            <a:ext cx="1726820" cy="1284388"/>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2582428" y="1443921"/>
            <a:ext cx="926237" cy="840668"/>
          </a:xfrm>
          <a:prstGeom prst="ellipse">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15">
            <a:extLst>
              <a:ext uri="{FF2B5EF4-FFF2-40B4-BE49-F238E27FC236}">
                <a16:creationId xmlns:a16="http://schemas.microsoft.com/office/drawing/2014/main" id="{F55DBEFC-B9F7-42D2-8752-80EA55CEF498}"/>
              </a:ext>
            </a:extLst>
          </p:cNvPr>
          <p:cNvSpPr txBox="1">
            <a:spLocks noChangeArrowheads="1"/>
          </p:cNvSpPr>
          <p:nvPr/>
        </p:nvSpPr>
        <p:spPr bwMode="auto">
          <a:xfrm>
            <a:off x="3791461" y="5784557"/>
            <a:ext cx="3008774" cy="513497"/>
          </a:xfrm>
          <a:prstGeom prst="rect">
            <a:avLst/>
          </a:prstGeom>
          <a:solidFill>
            <a:schemeClr val="accent5"/>
          </a:solidFill>
          <a:ln w="12700">
            <a:noFill/>
          </a:ln>
        </p:spPr>
        <p:txBody>
          <a:bodyPr rot="0" vert="horz" wrap="square" lIns="0" tIns="0" rIns="0" bIns="0" anchor="t" anchorCtr="0" upright="1">
            <a:noAutofit/>
          </a:bodyPr>
          <a:lstStyle/>
          <a:p>
            <a:pPr marL="57785">
              <a:lnSpc>
                <a:spcPts val="1210"/>
              </a:lnSpc>
              <a:spcBef>
                <a:spcPts val="245"/>
              </a:spcBef>
              <a:spcAft>
                <a:spcPts val="0"/>
              </a:spcAft>
            </a:pPr>
            <a:endParaRPr lang="en-GB" sz="1100" b="1" dirty="0">
              <a:effectLst/>
              <a:ea typeface="Montserrat-Light" charset="0"/>
              <a:cs typeface="Montserrat-Light" charset="0"/>
            </a:endParaRPr>
          </a:p>
          <a:p>
            <a:pPr marL="57785" algn="ctr">
              <a:lnSpc>
                <a:spcPts val="1210"/>
              </a:lnSpc>
              <a:spcBef>
                <a:spcPts val="245"/>
              </a:spcBef>
              <a:spcAft>
                <a:spcPts val="0"/>
              </a:spcAft>
            </a:pPr>
            <a:r>
              <a:rPr lang="en-GB" sz="1100" b="1" dirty="0">
                <a:effectLst/>
                <a:ea typeface="Montserrat-Light" charset="0"/>
                <a:cs typeface="Montserrat-Light" charset="0"/>
              </a:rPr>
              <a:t>Physiology tests</a:t>
            </a:r>
            <a:r>
              <a:rPr lang="en-US" sz="1100" dirty="0">
                <a:ea typeface="Montserrat-Light" charset="0"/>
                <a:cs typeface="Montserrat-Light" charset="0"/>
              </a:rPr>
              <a:t> </a:t>
            </a:r>
            <a:r>
              <a:rPr lang="en-GB" sz="1100" dirty="0">
                <a:effectLst/>
                <a:ea typeface="Montserrat-Light" charset="0"/>
                <a:cs typeface="Montserrat-Light" charset="0"/>
              </a:rPr>
              <a:t>(request simultaneously)</a:t>
            </a:r>
            <a:endParaRPr lang="en-US" sz="1100" dirty="0">
              <a:effectLst/>
              <a:ea typeface="Montserrat-Light" charset="0"/>
              <a:cs typeface="Montserrat-Light" charset="0"/>
            </a:endParaRPr>
          </a:p>
        </p:txBody>
      </p:sp>
      <p:sp>
        <p:nvSpPr>
          <p:cNvPr id="36" name="Rectangle 37">
            <a:extLst>
              <a:ext uri="{FF2B5EF4-FFF2-40B4-BE49-F238E27FC236}">
                <a16:creationId xmlns:a16="http://schemas.microsoft.com/office/drawing/2014/main" id="{73E6F1F8-3CA8-4B6D-ABEA-EAB9566448A6}"/>
              </a:ext>
            </a:extLst>
          </p:cNvPr>
          <p:cNvSpPr>
            <a:spLocks noChangeArrowheads="1"/>
          </p:cNvSpPr>
          <p:nvPr/>
        </p:nvSpPr>
        <p:spPr bwMode="auto">
          <a:xfrm>
            <a:off x="3791463" y="6479987"/>
            <a:ext cx="3008773" cy="2292935"/>
          </a:xfrm>
          <a:prstGeom prst="rect">
            <a:avLst/>
          </a:prstGeom>
          <a:solidFill>
            <a:schemeClr val="accent5"/>
          </a:solidFill>
          <a:ln>
            <a:noFill/>
          </a:ln>
          <a:effec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kumimoji="0" lang="x-none" altLang="x-none" sz="1100" b="0" i="0" u="none" strike="noStrike" cap="none" normalizeH="0" baseline="0">
                <a:ln>
                  <a:noFill/>
                </a:ln>
                <a:effectLst/>
              </a:rPr>
              <a:t>Spirometry </a:t>
            </a:r>
            <a:r>
              <a:rPr lang="en-GB" altLang="x-none" sz="1100" dirty="0"/>
              <a:t>and</a:t>
            </a:r>
            <a:r>
              <a:rPr kumimoji="0" lang="x-none" altLang="x-none" sz="1100" b="0" i="0" u="none" strike="noStrike" cap="none" normalizeH="0" baseline="0">
                <a:ln>
                  <a:noFill/>
                </a:ln>
                <a:effectLst/>
              </a:rPr>
              <a:t> transfer factor</a:t>
            </a:r>
            <a:endParaRPr kumimoji="0" lang="x-none"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en-GB" altLang="x-none" sz="1100" b="0" i="0" u="none" strike="noStrike" cap="none" normalizeH="0" baseline="0" dirty="0">
                <a:ln>
                  <a:noFill/>
                </a:ln>
                <a:effectLst/>
              </a:rPr>
              <a:t>Consider one or more of: </a:t>
            </a:r>
            <a:r>
              <a:rPr kumimoji="0" lang="x-none" altLang="x-none" sz="1100" b="0" i="0" u="none" strike="noStrike" cap="none" normalizeH="0" baseline="0" dirty="0">
                <a:ln>
                  <a:noFill/>
                </a:ln>
                <a:effectLst/>
              </a:rPr>
              <a:t>Shuttle walk</a:t>
            </a:r>
            <a:r>
              <a:rPr kumimoji="0" lang="en-GB" altLang="x-none" sz="1100" b="0" i="0" u="none" strike="noStrike" cap="none" normalizeH="0" baseline="0" dirty="0">
                <a:ln>
                  <a:noFill/>
                </a:ln>
                <a:effectLst/>
              </a:rPr>
              <a:t>*, or CPEX*</a:t>
            </a: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ECG</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Consider perfusion scan if pneumonectomy</a:t>
            </a:r>
            <a:endParaRPr kumimoji="0" lang="en-GB" altLang="x-none" sz="1100" b="1"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effectLst/>
              </a:rPr>
              <a:t>Request echocardiogram if</a:t>
            </a:r>
            <a:r>
              <a:rPr kumimoji="0" lang="en-GB" altLang="x-none" sz="1100" b="1" i="0" u="none" strike="noStrike" cap="none" normalizeH="0" baseline="0" dirty="0">
                <a:ln>
                  <a:noFill/>
                </a:ln>
                <a:effectLst/>
              </a:rPr>
              <a:t>*</a:t>
            </a:r>
            <a:r>
              <a:rPr kumimoji="0" lang="x-none" altLang="x-none" sz="1100" b="1" i="0" u="none" strike="noStrike" cap="none" normalizeH="0" baseline="0" dirty="0">
                <a:ln>
                  <a:noFill/>
                </a:ln>
                <a:effectLst/>
              </a:rPr>
              <a:t>:</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Heart murmur</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Abnormal ECG</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Known ischaemic heart disease / valvular disease</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Possibility of pneumonectomy</a:t>
            </a:r>
            <a:endParaRPr lang="en-GB" altLang="x-none" sz="11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x-none" sz="1100" b="0" i="0" u="none" strike="noStrike" cap="none" normalizeH="0" baseline="0" dirty="0">
                <a:ln>
                  <a:noFill/>
                </a:ln>
                <a:effectLst/>
              </a:rPr>
              <a:t>Assessment by a cardiologist may be required</a:t>
            </a:r>
          </a:p>
          <a:p>
            <a:pPr marL="0" marR="0" lvl="0" indent="0" algn="l" defTabSz="914400" rtl="0" eaLnBrk="0" fontAlgn="base" latinLnBrk="0" hangingPunct="0">
              <a:lnSpc>
                <a:spcPct val="100000"/>
              </a:lnSpc>
              <a:spcBef>
                <a:spcPct val="0"/>
              </a:spcBef>
              <a:spcAft>
                <a:spcPct val="0"/>
              </a:spcAft>
              <a:buClrTx/>
              <a:buSzTx/>
              <a:buFontTx/>
              <a:buNone/>
              <a:tabLst/>
            </a:pPr>
            <a:r>
              <a:rPr lang="en-GB" altLang="x-none" sz="1100" dirty="0"/>
              <a:t>*May be omitted if surgery not an option</a:t>
            </a:r>
          </a:p>
        </p:txBody>
      </p:sp>
      <p:sp>
        <p:nvSpPr>
          <p:cNvPr id="28" name="Rectangle 37">
            <a:extLst>
              <a:ext uri="{FF2B5EF4-FFF2-40B4-BE49-F238E27FC236}">
                <a16:creationId xmlns:a16="http://schemas.microsoft.com/office/drawing/2014/main" id="{BD03B80B-C839-4AAC-A63C-3813616AFCE3}"/>
              </a:ext>
            </a:extLst>
          </p:cNvPr>
          <p:cNvSpPr>
            <a:spLocks noChangeArrowheads="1"/>
          </p:cNvSpPr>
          <p:nvPr/>
        </p:nvSpPr>
        <p:spPr bwMode="auto">
          <a:xfrm>
            <a:off x="3762405" y="6264977"/>
            <a:ext cx="3025733" cy="269068"/>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33" name="Text Box 115">
            <a:extLst>
              <a:ext uri="{FF2B5EF4-FFF2-40B4-BE49-F238E27FC236}">
                <a16:creationId xmlns:a16="http://schemas.microsoft.com/office/drawing/2014/main" id="{781BA301-277F-4954-8AE3-7EED6BC6FDB9}"/>
              </a:ext>
            </a:extLst>
          </p:cNvPr>
          <p:cNvSpPr txBox="1">
            <a:spLocks noChangeArrowheads="1"/>
          </p:cNvSpPr>
          <p:nvPr/>
        </p:nvSpPr>
        <p:spPr bwMode="auto">
          <a:xfrm>
            <a:off x="53343" y="5784557"/>
            <a:ext cx="3738120" cy="480420"/>
          </a:xfrm>
          <a:prstGeom prst="rect">
            <a:avLst/>
          </a:prstGeom>
          <a:solidFill>
            <a:schemeClr val="accent5"/>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ln>
                <a:noFill/>
              </a:ln>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ea typeface="Montserrat" charset="0"/>
                <a:cs typeface="Montserrat" charset="0"/>
              </a:rPr>
              <a:t>Diagnostic </a:t>
            </a:r>
            <a:r>
              <a:rPr kumimoji="0" lang="en-GB" altLang="x-none" sz="1100" b="1" i="0" u="none" strike="noStrike" cap="none" normalizeH="0" baseline="0" dirty="0">
                <a:ln>
                  <a:noFill/>
                </a:ln>
                <a:solidFill>
                  <a:schemeClr val="tx1"/>
                </a:solidFill>
                <a:effectLst/>
                <a:ea typeface="Montserrat" charset="0"/>
                <a:cs typeface="Montserrat" charset="0"/>
              </a:rPr>
              <a:t>and staging t</a:t>
            </a:r>
            <a:r>
              <a:rPr kumimoji="0" lang="x-none" altLang="x-none" sz="1100" b="1" i="0" u="none" strike="noStrike" cap="none" normalizeH="0" baseline="0" dirty="0">
                <a:ln>
                  <a:noFill/>
                </a:ln>
                <a:solidFill>
                  <a:schemeClr val="tx1"/>
                </a:solidFill>
                <a:effectLst/>
                <a:ea typeface="Montserrat" charset="0"/>
                <a:cs typeface="Montserrat" charset="0"/>
              </a:rPr>
              <a:t>ests </a:t>
            </a:r>
          </a:p>
        </p:txBody>
      </p:sp>
      <p:sp>
        <p:nvSpPr>
          <p:cNvPr id="34" name="Rectangle 34">
            <a:extLst>
              <a:ext uri="{FF2B5EF4-FFF2-40B4-BE49-F238E27FC236}">
                <a16:creationId xmlns:a16="http://schemas.microsoft.com/office/drawing/2014/main" id="{8B5F1623-1BBF-42C4-9728-54FA4976D036}"/>
              </a:ext>
            </a:extLst>
          </p:cNvPr>
          <p:cNvSpPr>
            <a:spLocks noChangeArrowheads="1"/>
          </p:cNvSpPr>
          <p:nvPr/>
        </p:nvSpPr>
        <p:spPr bwMode="auto">
          <a:xfrm>
            <a:off x="53343" y="6526153"/>
            <a:ext cx="3737477" cy="2246769"/>
          </a:xfrm>
          <a:prstGeom prst="rect">
            <a:avLst/>
          </a:prstGeom>
          <a:solidFill>
            <a:schemeClr val="accent5"/>
          </a:solidFill>
          <a:ln>
            <a:noFill/>
          </a:ln>
          <a:effectLst/>
        </p:spPr>
        <p:txBody>
          <a:bodyPr vert="horz" wrap="square" lIns="131721" tIns="45720" rIns="91440" bIns="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lang="x-none" altLang="x-none" sz="1100" b="1" dirty="0"/>
              <a:t>PET-CT</a:t>
            </a:r>
            <a:r>
              <a:rPr lang="x-none" altLang="x-none" sz="1100" dirty="0"/>
              <a:t> </a:t>
            </a:r>
            <a:r>
              <a:rPr kumimoji="0" lang="en-GB" altLang="x-none" sz="1100" b="0" i="0" u="none" strike="noStrike" cap="none" normalizeH="0" baseline="0" dirty="0">
                <a:ln>
                  <a:noFill/>
                </a:ln>
                <a:effectLst/>
              </a:rPr>
              <a:t>(complete within 5 days); pre-book primary</a:t>
            </a:r>
            <a:r>
              <a:rPr kumimoji="0" lang="en-GB" altLang="x-none" sz="1100" b="0" i="0" u="none" strike="noStrike" cap="none" normalizeH="0" dirty="0">
                <a:ln>
                  <a:noFill/>
                </a:ln>
                <a:effectLst/>
              </a:rPr>
              <a:t> tumour biopsy. Review PET-CT </a:t>
            </a:r>
            <a:r>
              <a:rPr kumimoji="0" lang="en-GB" altLang="x-none" sz="1100" b="1" i="0" u="none" strike="noStrike" cap="none" normalizeH="0" dirty="0">
                <a:ln>
                  <a:noFill/>
                </a:ln>
                <a:effectLst/>
              </a:rPr>
              <a:t>avoiding full MDT discussion </a:t>
            </a:r>
            <a:r>
              <a:rPr kumimoji="0" lang="en-GB" altLang="x-none" sz="1100" b="0" i="0" u="none" strike="noStrike" cap="none" normalizeH="0" dirty="0">
                <a:ln>
                  <a:noFill/>
                </a:ln>
                <a:effectLst/>
              </a:rPr>
              <a:t>and </a:t>
            </a:r>
            <a:r>
              <a:rPr kumimoji="0" lang="en-GB" altLang="x-none" sz="1100" b="0" i="0" u="none" strike="noStrike" cap="none" normalizeH="0" baseline="0" dirty="0">
                <a:ln>
                  <a:noFill/>
                </a:ln>
                <a:effectLst/>
              </a:rPr>
              <a:t>if clear of</a:t>
            </a:r>
            <a:r>
              <a:rPr kumimoji="0" lang="en-GB" altLang="x-none" sz="1100" b="0" i="0" u="none" strike="noStrike" cap="none" normalizeH="0" dirty="0">
                <a:ln>
                  <a:noFill/>
                </a:ln>
                <a:effectLst/>
              </a:rPr>
              <a:t> nodal or distant metastases, proceed with biopsy. Where PET-CT </a:t>
            </a:r>
            <a:r>
              <a:rPr kumimoji="0" lang="x-none" altLang="x-none" sz="1100" b="0" i="0" u="none" strike="noStrike" cap="none" normalizeH="0" baseline="0" dirty="0">
                <a:ln>
                  <a:noFill/>
                </a:ln>
                <a:effectLst/>
              </a:rPr>
              <a:t>upstages the tumour</a:t>
            </a:r>
            <a:r>
              <a:rPr kumimoji="0" lang="en-GB" altLang="x-none" sz="1100" b="0" i="0" u="none" strike="noStrike" cap="none" normalizeH="0" baseline="0" dirty="0">
                <a:ln>
                  <a:noFill/>
                </a:ln>
                <a:effectLst/>
              </a:rPr>
              <a:t>,</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to</a:t>
            </a:r>
            <a:r>
              <a:rPr lang="en-GB" altLang="x-none" sz="1100" dirty="0"/>
              <a:t>: </a:t>
            </a:r>
            <a:r>
              <a:rPr kumimoji="0" lang="x-none" altLang="x-none" sz="1100" b="0" i="0" u="none" strike="noStrike" cap="none" normalizeH="0" baseline="0" dirty="0">
                <a:ln>
                  <a:noFill/>
                </a:ln>
                <a:effectLst/>
              </a:rPr>
              <a:t>N1</a:t>
            </a:r>
            <a:r>
              <a:rPr kumimoji="0" lang="en-GB" altLang="x-none" sz="1100" b="0" i="0" u="none" strike="noStrike" cap="none" normalizeH="0" baseline="0" dirty="0">
                <a:ln>
                  <a:noFill/>
                </a:ln>
                <a:effectLst/>
              </a:rPr>
              <a:t>-3</a:t>
            </a:r>
            <a:r>
              <a:rPr kumimoji="0" lang="x-none" altLang="x-none" sz="1100" b="0" i="0" u="none" strike="noStrike" cap="none" normalizeH="0" baseline="0" dirty="0">
                <a:ln>
                  <a:noFill/>
                </a:ln>
                <a:effectLst/>
              </a:rPr>
              <a:t> M0 </a:t>
            </a:r>
            <a:r>
              <a:rPr kumimoji="0" lang="en-GB" altLang="x-none" sz="1100" b="0" i="0" u="none" strike="noStrike" cap="none" normalizeH="0" baseline="0" dirty="0">
                <a:ln>
                  <a:noFill/>
                </a:ln>
                <a:effectLst/>
              </a:rPr>
              <a:t> see</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DSOC</a:t>
            </a:r>
            <a:r>
              <a:rPr kumimoji="0" lang="x-none" altLang="x-none" sz="1100" b="0" i="0" u="none" strike="noStrike" cap="none" normalizeH="0" baseline="0" dirty="0">
                <a:ln>
                  <a:noFill/>
                </a:ln>
                <a:effectLst/>
              </a:rPr>
              <a:t> 2</a:t>
            </a:r>
            <a:r>
              <a:rPr kumimoji="0" lang="en-GB" altLang="x-none" sz="1100" b="0" i="0" u="none" strike="noStrike" cap="none" normalizeH="0" baseline="0" dirty="0">
                <a:ln>
                  <a:noFill/>
                </a:ln>
                <a:effectLst/>
              </a:rPr>
              <a:t>;</a:t>
            </a:r>
            <a:r>
              <a:rPr kumimoji="0" lang="x-none" altLang="x-none" sz="1100" b="0" i="0" u="none" strike="noStrike" cap="none" normalizeH="0" baseline="0" dirty="0">
                <a:ln>
                  <a:noFill/>
                </a:ln>
                <a:effectLst/>
              </a:rPr>
              <a:t> N0-3 M1 </a:t>
            </a:r>
            <a:r>
              <a:rPr kumimoji="0" lang="en-GB" altLang="x-none" sz="1100" b="0" i="0" u="none" strike="noStrike" cap="none" normalizeH="0" baseline="0" dirty="0">
                <a:ln>
                  <a:noFill/>
                </a:ln>
                <a:effectLst/>
              </a:rPr>
              <a:t>see</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D</a:t>
            </a:r>
            <a:r>
              <a:rPr lang="en-GB" altLang="x-none" sz="1100" dirty="0"/>
              <a:t>SOC</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4</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1" i="0" u="none" strike="noStrike" cap="none" normalizeH="0" baseline="0" dirty="0">
                <a:ln>
                  <a:noFill/>
                </a:ln>
                <a:effectLst/>
              </a:rPr>
              <a:t>Percutaneous image-guided biopsy</a:t>
            </a:r>
            <a:r>
              <a:rPr kumimoji="0" lang="x-none" altLang="x-none" sz="1100" b="0" i="0" u="none" strike="noStrike" cap="none" normalizeH="0" baseline="0" dirty="0">
                <a:ln>
                  <a:noFill/>
                </a:ln>
                <a:effectLst/>
              </a:rPr>
              <a:t> OR bronchoscopic guided biopsy (Fluoroscopy, radial EBUS, navigational bronchoscopy)</a:t>
            </a:r>
            <a:r>
              <a:rPr kumimoji="0" lang="en-GB" altLang="x-none" sz="1100" b="0" i="0" u="none" strike="noStrike" cap="none" normalizeH="0" baseline="0" dirty="0">
                <a:ln>
                  <a:noFill/>
                </a:ln>
                <a:effectLst/>
              </a:rPr>
              <a:t> </a:t>
            </a: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u="none" strike="noStrike" cap="none" normalizeH="0" baseline="0" dirty="0">
                <a:ln>
                  <a:noFill/>
                </a:ln>
                <a:effectLst/>
              </a:rPr>
              <a:t>Some MDTs may consider it appropriate to </a:t>
            </a:r>
            <a:r>
              <a:rPr kumimoji="0" lang="en-GB" altLang="x-none" sz="1100" u="none" strike="noStrike" cap="none" normalizeH="0" baseline="0" dirty="0">
                <a:ln>
                  <a:noFill/>
                </a:ln>
                <a:effectLst/>
              </a:rPr>
              <a:t>offer </a:t>
            </a:r>
            <a:r>
              <a:rPr kumimoji="0" lang="x-none" altLang="x-none" sz="1100" u="none" strike="noStrike" cap="none" normalizeH="0" baseline="0" dirty="0">
                <a:ln>
                  <a:noFill/>
                </a:ln>
                <a:effectLst/>
              </a:rPr>
              <a:t>treatment without a biopsy if there is no upstaging on PET and the probability of malignancy is sufficiently high</a:t>
            </a:r>
            <a:endParaRPr kumimoji="0" lang="en-GB" altLang="x-none" sz="1100" u="none" strike="noStrike" cap="none" normalizeH="0" baseline="0" dirty="0">
              <a:ln>
                <a:noFill/>
              </a:ln>
              <a:effectLst/>
            </a:endParaRPr>
          </a:p>
          <a:p>
            <a:pPr marL="171450" lvl="0" indent="-171450" eaLnBrk="0" fontAlgn="base" hangingPunct="0">
              <a:spcBef>
                <a:spcPct val="0"/>
              </a:spcBef>
              <a:spcAft>
                <a:spcPct val="0"/>
              </a:spcAft>
              <a:buFont typeface="Arial" charset="0"/>
              <a:buChar char="•"/>
            </a:pPr>
            <a:r>
              <a:rPr lang="en-GB" altLang="x-none" sz="1100" dirty="0"/>
              <a:t>Contrast-enhanced CT brain for suspected stage II </a:t>
            </a:r>
            <a:r>
              <a:rPr lang="en-GB" altLang="x-none" sz="1050" dirty="0"/>
              <a:t>(T &gt;4</a:t>
            </a:r>
            <a:r>
              <a:rPr lang="en-GB" altLang="x-none" sz="1050" b="1" dirty="0"/>
              <a:t>cm)</a:t>
            </a:r>
            <a:endParaRPr lang="en-GB" altLang="x-none" sz="1100" dirty="0"/>
          </a:p>
          <a:p>
            <a:pPr marL="171450" lvl="0" indent="-171450" eaLnBrk="0" fontAlgn="base" hangingPunct="0">
              <a:spcBef>
                <a:spcPct val="0"/>
              </a:spcBef>
              <a:spcAft>
                <a:spcPct val="0"/>
              </a:spcAft>
              <a:buFont typeface="Arial" charset="0"/>
              <a:buChar char="•"/>
            </a:pPr>
            <a:r>
              <a:rPr lang="en-GB" altLang="x-none" sz="1100" dirty="0"/>
              <a:t>Consider alerting surgical or radiotherapy service early.</a:t>
            </a:r>
          </a:p>
        </p:txBody>
      </p:sp>
    </p:spTree>
    <p:extLst>
      <p:ext uri="{BB962C8B-B14F-4D97-AF65-F5344CB8AC3E}">
        <p14:creationId xmlns:p14="http://schemas.microsoft.com/office/powerpoint/2010/main" val="768315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40902" y="0"/>
            <a:ext cx="5028050" cy="549929"/>
          </a:xfrm>
          <a:prstGeom prst="rect">
            <a:avLst/>
          </a:prstGeom>
          <a:solidFill>
            <a:srgbClr val="92D050"/>
          </a:solidFill>
          <a:ln>
            <a:noFill/>
          </a:ln>
        </p:spPr>
        <p:txBody>
          <a:bodyPr rot="0" vert="horz" wrap="square" lIns="91440" tIns="45720" rIns="91440" bIns="45720" anchor="ctr" anchorCtr="1" upright="1">
            <a:noAutofit/>
          </a:bodyPr>
          <a:lstStyle/>
          <a:p>
            <a:pPr algn="ctr"/>
            <a:r>
              <a:rPr lang="en-GB" sz="1600" dirty="0">
                <a:solidFill>
                  <a:schemeClr val="bg1"/>
                </a:solidFill>
              </a:rPr>
              <a:t>Lesion with mediastinal / hilar lymphadenopathy without distant metastases</a:t>
            </a:r>
            <a:r>
              <a:rPr lang="en-US" sz="1600" dirty="0">
                <a:solidFill>
                  <a:schemeClr val="bg1"/>
                </a:solidFill>
                <a:effectLst/>
              </a:rPr>
              <a:t> </a:t>
            </a:r>
            <a:r>
              <a:rPr lang="en-GB" sz="1600" dirty="0">
                <a:solidFill>
                  <a:schemeClr val="bg1"/>
                </a:solidFill>
              </a:rPr>
              <a:t>on staging CT</a:t>
            </a:r>
            <a:endParaRPr lang="en-US" sz="1600" dirty="0">
              <a:solidFill>
                <a:schemeClr val="bg1"/>
              </a:solidFill>
            </a:endParaRPr>
          </a:p>
        </p:txBody>
      </p:sp>
      <p:sp>
        <p:nvSpPr>
          <p:cNvPr id="6" name="Rectangle 5"/>
          <p:cNvSpPr>
            <a:spLocks noChangeArrowheads="1"/>
          </p:cNvSpPr>
          <p:nvPr/>
        </p:nvSpPr>
        <p:spPr bwMode="auto">
          <a:xfrm>
            <a:off x="39365" y="2992065"/>
            <a:ext cx="6660619" cy="1117244"/>
          </a:xfrm>
          <a:prstGeom prst="rect">
            <a:avLst/>
          </a:prstGeom>
          <a:solidFill>
            <a:schemeClr val="bg1"/>
          </a:solidFill>
          <a:ln>
            <a:noFill/>
          </a:ln>
        </p:spPr>
        <p:txBody>
          <a:bodyPr rot="0" vert="horz" wrap="square" lIns="91440" tIns="45720" rIns="91440" bIns="45720" anchor="t" anchorCtr="0" upright="1">
            <a:noAutofit/>
          </a:bodyPr>
          <a:lstStyle/>
          <a:p>
            <a:endParaRPr lang="en-US" sz="1100" dirty="0"/>
          </a:p>
        </p:txBody>
      </p:sp>
      <p:sp>
        <p:nvSpPr>
          <p:cNvPr id="26" name="Rectangle 29"/>
          <p:cNvSpPr>
            <a:spLocks noChangeArrowheads="1"/>
          </p:cNvSpPr>
          <p:nvPr/>
        </p:nvSpPr>
        <p:spPr bwMode="auto">
          <a:xfrm>
            <a:off x="51678" y="4764360"/>
            <a:ext cx="6724630" cy="755631"/>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 </a:t>
            </a:r>
            <a:r>
              <a:rPr kumimoji="0" lang="x-none" altLang="x-none" sz="1100" b="1" i="0" u="none" strike="noStrike" cap="none" normalizeH="0" baseline="0" dirty="0">
                <a:ln>
                  <a:noFill/>
                </a:ln>
                <a:solidFill>
                  <a:schemeClr val="bg1"/>
                </a:solidFill>
                <a:effectLst/>
              </a:rPr>
              <a:t>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x-none" sz="1100" b="1" i="0" u="none" strike="noStrike" cap="none" normalizeH="0" baseline="0" dirty="0">
              <a:ln>
                <a:noFill/>
              </a:ln>
              <a:solidFill>
                <a:schemeClr val="bg1"/>
              </a:solidFill>
              <a:effectLst/>
            </a:endParaRPr>
          </a:p>
          <a:p>
            <a:pPr lvl="0" algn="ctr" eaLnBrk="0" fontAlgn="base" hangingPunct="0">
              <a:spcBef>
                <a:spcPct val="0"/>
              </a:spcBef>
              <a:spcAft>
                <a:spcPct val="0"/>
              </a:spcAft>
            </a:pPr>
            <a:r>
              <a:rPr lang="en-GB" altLang="x-none" sz="1100" b="1" dirty="0">
                <a:solidFill>
                  <a:schemeClr val="bg1"/>
                </a:solidFill>
              </a:rPr>
              <a:t>Refer to Lung Cancer Nurse Specialist                                                                       Consider participation in research </a:t>
            </a:r>
            <a:endParaRPr lang="x-none" altLang="x-none" sz="1100" dirty="0">
              <a:solidFill>
                <a:schemeClr val="bg1"/>
              </a:solidFill>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45" name="Rectangle 44"/>
          <p:cNvSpPr/>
          <p:nvPr/>
        </p:nvSpPr>
        <p:spPr>
          <a:xfrm>
            <a:off x="4202590" y="541916"/>
            <a:ext cx="2583025" cy="500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51678" y="541234"/>
            <a:ext cx="4150911" cy="485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54" name="Rectangle 34"/>
          <p:cNvSpPr>
            <a:spLocks noChangeArrowheads="1"/>
          </p:cNvSpPr>
          <p:nvPr/>
        </p:nvSpPr>
        <p:spPr bwMode="auto">
          <a:xfrm>
            <a:off x="51678" y="6274218"/>
            <a:ext cx="3535430" cy="2246769"/>
          </a:xfrm>
          <a:prstGeom prst="rect">
            <a:avLst/>
          </a:prstGeom>
          <a:solidFill>
            <a:srgbClr val="92D050"/>
          </a:solidFill>
          <a:ln>
            <a:noFill/>
          </a:ln>
          <a:effectLst/>
        </p:spPr>
        <p:txBody>
          <a:bodyPr vert="horz" wrap="square" lIns="131721" tIns="45720" rIns="91440" bIns="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lang="x-none" altLang="x-none" sz="1100" b="1" dirty="0"/>
              <a:t>PET-CT </a:t>
            </a:r>
            <a:r>
              <a:rPr lang="en-GB" altLang="x-none" sz="1100" dirty="0"/>
              <a:t>(complete within 5 days); </a:t>
            </a:r>
            <a:r>
              <a:rPr lang="en-GB" altLang="x-none" sz="1100" b="1" dirty="0"/>
              <a:t>pre-book </a:t>
            </a:r>
            <a:r>
              <a:rPr lang="en-GB" altLang="x-none" sz="1100" dirty="0"/>
              <a:t>staging EBUS ± EUS . Review PET-CT </a:t>
            </a:r>
            <a:r>
              <a:rPr lang="en-GB" altLang="x-none" sz="1100" b="1" dirty="0"/>
              <a:t>avoiding full MDT discussion</a:t>
            </a:r>
            <a:r>
              <a:rPr lang="en-GB" altLang="x-none" sz="1100" dirty="0"/>
              <a:t> and proceed as below. Where PET-CT </a:t>
            </a:r>
            <a:r>
              <a:rPr lang="x-none" altLang="x-none" sz="1100" dirty="0"/>
              <a:t>upstages the tumour</a:t>
            </a:r>
            <a:r>
              <a:rPr lang="en-GB" altLang="x-none" sz="1100" dirty="0"/>
              <a:t> to</a:t>
            </a:r>
            <a:r>
              <a:rPr lang="x-none" altLang="x-none" sz="1100" dirty="0"/>
              <a:t> M1</a:t>
            </a:r>
            <a:r>
              <a:rPr lang="en-GB" altLang="x-none" sz="1100" dirty="0"/>
              <a:t> see DSOC</a:t>
            </a:r>
            <a:r>
              <a:rPr lang="x-none" altLang="x-none" sz="1100" dirty="0"/>
              <a:t> </a:t>
            </a:r>
            <a:r>
              <a:rPr lang="en-GB" altLang="x-none" sz="1100" dirty="0"/>
              <a:t>4</a:t>
            </a:r>
          </a:p>
          <a:p>
            <a:pPr marL="171450" indent="-171450" eaLnBrk="0" fontAlgn="base" hangingPunct="0">
              <a:spcBef>
                <a:spcPct val="0"/>
              </a:spcBef>
              <a:spcAft>
                <a:spcPct val="0"/>
              </a:spcAft>
              <a:buFont typeface="Arial" charset="0"/>
              <a:buChar char="•"/>
            </a:pPr>
            <a:r>
              <a:rPr lang="en-GB" sz="1100" dirty="0"/>
              <a:t>Proceed with staging </a:t>
            </a:r>
            <a:r>
              <a:rPr lang="en-GB" sz="1100" b="1" dirty="0"/>
              <a:t>EBUS </a:t>
            </a:r>
            <a:r>
              <a:rPr lang="en-GB" altLang="x-none" sz="1100" b="1" dirty="0"/>
              <a:t>± EUS</a:t>
            </a:r>
            <a:r>
              <a:rPr lang="en-GB" sz="1100" b="1" dirty="0"/>
              <a:t> </a:t>
            </a:r>
            <a:r>
              <a:rPr lang="en-GB" sz="1100" dirty="0"/>
              <a:t>where no SCN seen.</a:t>
            </a:r>
          </a:p>
          <a:p>
            <a:pPr marL="171450" lvl="0" indent="-171450" eaLnBrk="0" fontAlgn="base" hangingPunct="0">
              <a:spcBef>
                <a:spcPct val="0"/>
              </a:spcBef>
              <a:spcAft>
                <a:spcPct val="0"/>
              </a:spcAft>
              <a:buFont typeface="Arial" charset="0"/>
              <a:buChar char="•"/>
            </a:pPr>
            <a:r>
              <a:rPr lang="en-GB" sz="1100" b="1" dirty="0"/>
              <a:t>US guided nodal biopsy </a:t>
            </a:r>
            <a:r>
              <a:rPr lang="en-GB" sz="1100" dirty="0"/>
              <a:t>where CT or PET-CT show enlarged or FDG avid supraclavicular nodes (SCN) </a:t>
            </a:r>
          </a:p>
          <a:p>
            <a:pPr marL="171450" lvl="0" indent="-171450" eaLnBrk="0" fontAlgn="base" hangingPunct="0">
              <a:spcBef>
                <a:spcPct val="0"/>
              </a:spcBef>
              <a:spcAft>
                <a:spcPct val="0"/>
              </a:spcAft>
              <a:buFont typeface="Arial" charset="0"/>
              <a:buChar char="•"/>
            </a:pPr>
            <a:r>
              <a:rPr lang="en-GB" sz="1100" b="1" dirty="0"/>
              <a:t>Biopsy of the primary lesion </a:t>
            </a:r>
            <a:r>
              <a:rPr lang="en-GB" sz="1100" dirty="0"/>
              <a:t>where nodes negative on </a:t>
            </a:r>
            <a:r>
              <a:rPr lang="en-GB" altLang="x-none" sz="1100" dirty="0"/>
              <a:t>EBUS ± EUS</a:t>
            </a:r>
            <a:endParaRPr lang="en-GB" sz="1100" dirty="0"/>
          </a:p>
          <a:p>
            <a:pPr marL="171450" indent="-171450" eaLnBrk="0" fontAlgn="base" hangingPunct="0">
              <a:spcBef>
                <a:spcPct val="0"/>
              </a:spcBef>
              <a:spcAft>
                <a:spcPct val="0"/>
              </a:spcAft>
              <a:buFont typeface="Arial" charset="0"/>
              <a:buChar char="•"/>
            </a:pPr>
            <a:r>
              <a:rPr lang="en-GB" sz="1100" dirty="0"/>
              <a:t>Reflex predictive biomarker testing is preferred</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Contrast-enhanced CT brain for suspected stage II (or if known small cell).</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Contrast-enhanced MR brain for suspected stage III</a:t>
            </a:r>
          </a:p>
        </p:txBody>
      </p:sp>
      <p:sp>
        <p:nvSpPr>
          <p:cNvPr id="55" name="Rectangle 37"/>
          <p:cNvSpPr>
            <a:spLocks noChangeArrowheads="1"/>
          </p:cNvSpPr>
          <p:nvPr/>
        </p:nvSpPr>
        <p:spPr bwMode="auto">
          <a:xfrm>
            <a:off x="3586736" y="6227017"/>
            <a:ext cx="3189571" cy="2292935"/>
          </a:xfrm>
          <a:prstGeom prst="rect">
            <a:avLst/>
          </a:prstGeom>
          <a:solidFill>
            <a:srgbClr val="92D050"/>
          </a:solidFill>
          <a:ln>
            <a:noFill/>
          </a:ln>
          <a:effec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lang="x-none" altLang="x-none" sz="1100" dirty="0"/>
              <a:t>Spirometry and </a:t>
            </a:r>
            <a:r>
              <a:rPr lang="x-none" altLang="x-none" sz="1100"/>
              <a:t>transfer factor</a:t>
            </a:r>
            <a:endParaRPr lang="x-none" altLang="x-none" sz="1100" dirty="0"/>
          </a:p>
          <a:p>
            <a:pPr marL="171450" lvl="0" indent="-171450" eaLnBrk="0" fontAlgn="base" hangingPunct="0">
              <a:spcBef>
                <a:spcPct val="0"/>
              </a:spcBef>
              <a:spcAft>
                <a:spcPct val="0"/>
              </a:spcAft>
              <a:buFont typeface="Arial" charset="0"/>
              <a:buChar char="•"/>
            </a:pPr>
            <a:r>
              <a:rPr lang="en-GB" altLang="x-none" sz="1100" dirty="0"/>
              <a:t>Consider one or more of: </a:t>
            </a:r>
            <a:r>
              <a:rPr lang="x-none" altLang="x-none" sz="1100" dirty="0"/>
              <a:t>Shuttle walk</a:t>
            </a:r>
            <a:r>
              <a:rPr lang="en-GB" altLang="x-none" sz="1100" dirty="0"/>
              <a:t>*, or CPEX*</a:t>
            </a:r>
          </a:p>
          <a:p>
            <a:pPr marL="171450" lvl="0" indent="-171450" eaLnBrk="0" fontAlgn="base" hangingPunct="0">
              <a:spcBef>
                <a:spcPct val="0"/>
              </a:spcBef>
              <a:spcAft>
                <a:spcPct val="0"/>
              </a:spcAft>
              <a:buFont typeface="Arial" charset="0"/>
              <a:buChar char="•"/>
            </a:pPr>
            <a:r>
              <a:rPr lang="en-GB" altLang="x-none" sz="1100" dirty="0"/>
              <a:t>ECG</a:t>
            </a:r>
          </a:p>
          <a:p>
            <a:pPr marL="171450" lvl="0" indent="-171450" eaLnBrk="0" fontAlgn="base" hangingPunct="0">
              <a:spcBef>
                <a:spcPct val="0"/>
              </a:spcBef>
              <a:spcAft>
                <a:spcPct val="0"/>
              </a:spcAft>
              <a:buFont typeface="Arial" charset="0"/>
              <a:buChar char="•"/>
            </a:pPr>
            <a:r>
              <a:rPr lang="en-GB" altLang="x-none" sz="1100" dirty="0"/>
              <a:t>Consider perfusion scan if pneumonectomy</a:t>
            </a:r>
            <a:endParaRPr lang="en-GB" altLang="x-none" sz="1100" b="1" dirty="0"/>
          </a:p>
          <a:p>
            <a:pPr lvl="0" eaLnBrk="0" fontAlgn="base" hangingPunct="0">
              <a:spcBef>
                <a:spcPct val="0"/>
              </a:spcBef>
              <a:spcAft>
                <a:spcPct val="0"/>
              </a:spcAft>
            </a:pPr>
            <a:endParaRPr lang="en-GB" altLang="x-none" sz="1100" b="1" dirty="0"/>
          </a:p>
          <a:p>
            <a:pPr lvl="0" eaLnBrk="0" fontAlgn="base" hangingPunct="0">
              <a:spcBef>
                <a:spcPct val="0"/>
              </a:spcBef>
              <a:spcAft>
                <a:spcPct val="0"/>
              </a:spcAft>
            </a:pPr>
            <a:r>
              <a:rPr lang="x-none" altLang="x-none" sz="1100" b="1" dirty="0"/>
              <a:t>Request echocardiogram if</a:t>
            </a:r>
            <a:r>
              <a:rPr lang="en-GB" altLang="x-none" sz="1100" b="1" dirty="0"/>
              <a:t>*</a:t>
            </a:r>
            <a:r>
              <a:rPr lang="x-none" altLang="x-none" sz="1100" b="1" dirty="0"/>
              <a:t>:</a:t>
            </a:r>
          </a:p>
          <a:p>
            <a:pPr marL="171450" lvl="0" indent="-171450" eaLnBrk="0" fontAlgn="base" hangingPunct="0">
              <a:spcBef>
                <a:spcPct val="0"/>
              </a:spcBef>
              <a:spcAft>
                <a:spcPct val="0"/>
              </a:spcAft>
              <a:buFont typeface="Arial" charset="0"/>
              <a:buChar char="•"/>
            </a:pPr>
            <a:r>
              <a:rPr lang="x-none" altLang="x-none" sz="1100" dirty="0"/>
              <a:t>Heart murmur</a:t>
            </a:r>
          </a:p>
          <a:p>
            <a:pPr marL="171450" lvl="0" indent="-171450" eaLnBrk="0" fontAlgn="base" hangingPunct="0">
              <a:spcBef>
                <a:spcPct val="0"/>
              </a:spcBef>
              <a:spcAft>
                <a:spcPct val="0"/>
              </a:spcAft>
              <a:buFont typeface="Arial" charset="0"/>
              <a:buChar char="•"/>
            </a:pPr>
            <a:r>
              <a:rPr lang="x-none" altLang="x-none" sz="1100" dirty="0"/>
              <a:t>Abnormal ECG</a:t>
            </a:r>
          </a:p>
          <a:p>
            <a:pPr marL="171450" lvl="0" indent="-171450" eaLnBrk="0" fontAlgn="base" hangingPunct="0">
              <a:spcBef>
                <a:spcPct val="0"/>
              </a:spcBef>
              <a:spcAft>
                <a:spcPct val="0"/>
              </a:spcAft>
              <a:buFont typeface="Arial" charset="0"/>
              <a:buChar char="•"/>
            </a:pPr>
            <a:r>
              <a:rPr lang="x-none" altLang="x-none" sz="1100" dirty="0"/>
              <a:t>Known ischaemic heart disease / valvular disease</a:t>
            </a:r>
          </a:p>
          <a:p>
            <a:pPr marL="171450" lvl="0" indent="-171450" eaLnBrk="0" fontAlgn="base" hangingPunct="0">
              <a:spcBef>
                <a:spcPct val="0"/>
              </a:spcBef>
              <a:spcAft>
                <a:spcPct val="0"/>
              </a:spcAft>
              <a:buFont typeface="Arial" charset="0"/>
              <a:buChar char="•"/>
            </a:pPr>
            <a:r>
              <a:rPr lang="x-none" altLang="x-none" sz="1100" dirty="0"/>
              <a:t>Possibility of pneumonectomy</a:t>
            </a:r>
            <a:endParaRPr lang="en-GB" altLang="x-none" sz="1100" dirty="0"/>
          </a:p>
          <a:p>
            <a:pPr lvl="0" eaLnBrk="0" fontAlgn="base" hangingPunct="0">
              <a:spcBef>
                <a:spcPct val="0"/>
              </a:spcBef>
              <a:spcAft>
                <a:spcPct val="0"/>
              </a:spcAft>
            </a:pPr>
            <a:r>
              <a:rPr lang="en-GB" altLang="x-none" sz="1100" dirty="0"/>
              <a:t>Assessment by a cardiologist may be required</a:t>
            </a:r>
          </a:p>
          <a:p>
            <a:pPr lvl="0" eaLnBrk="0" fontAlgn="base" hangingPunct="0">
              <a:spcBef>
                <a:spcPct val="0"/>
              </a:spcBef>
              <a:spcAft>
                <a:spcPct val="0"/>
              </a:spcAft>
            </a:pPr>
            <a:endParaRPr lang="en-GB" altLang="x-none" sz="1100" dirty="0"/>
          </a:p>
          <a:p>
            <a:pPr lvl="0" eaLnBrk="0" fontAlgn="base" hangingPunct="0">
              <a:spcBef>
                <a:spcPct val="0"/>
              </a:spcBef>
              <a:spcAft>
                <a:spcPct val="0"/>
              </a:spcAft>
            </a:pPr>
            <a:r>
              <a:rPr lang="en-GB" altLang="x-none" sz="1100" dirty="0"/>
              <a:t>*May be omitted if surgery not an option</a:t>
            </a:r>
          </a:p>
        </p:txBody>
      </p:sp>
      <p:sp>
        <p:nvSpPr>
          <p:cNvPr id="61" name="Rectangle 60"/>
          <p:cNvSpPr>
            <a:spLocks noChangeArrowheads="1"/>
          </p:cNvSpPr>
          <p:nvPr/>
        </p:nvSpPr>
        <p:spPr bwMode="auto">
          <a:xfrm>
            <a:off x="49156" y="1"/>
            <a:ext cx="992244" cy="541233"/>
          </a:xfrm>
          <a:prstGeom prst="rect">
            <a:avLst/>
          </a:prstGeom>
          <a:solidFill>
            <a:srgbClr val="92D050"/>
          </a:solidFill>
          <a:ln>
            <a:noFill/>
          </a:ln>
        </p:spPr>
        <p:txBody>
          <a:bodyPr rot="0" vert="horz" wrap="square" lIns="91440" tIns="45720" rIns="91440" bIns="45720" anchor="ctr" anchorCtr="1" upright="1">
            <a:noAutofit/>
          </a:bodyPr>
          <a:lstStyle/>
          <a:p>
            <a:pPr algn="ctr"/>
            <a:r>
              <a:rPr lang="en-GB">
                <a:solidFill>
                  <a:schemeClr val="bg1"/>
                </a:solidFill>
                <a:ea typeface="Montserrat-Light" charset="0"/>
                <a:cs typeface="Montserrat-Light" charset="0"/>
              </a:rPr>
              <a:t>DSOC </a:t>
            </a:r>
            <a:r>
              <a:rPr lang="en-GB" dirty="0">
                <a:solidFill>
                  <a:schemeClr val="bg1"/>
                </a:solidFill>
                <a:ea typeface="Montserrat-Light" charset="0"/>
                <a:cs typeface="Montserrat-Light" charset="0"/>
              </a:rPr>
              <a:t>2:</a:t>
            </a:r>
            <a:endParaRPr lang="en-US" dirty="0">
              <a:solidFill>
                <a:schemeClr val="bg1"/>
              </a:solidFill>
            </a:endParaRPr>
          </a:p>
        </p:txBody>
      </p:sp>
      <p:sp>
        <p:nvSpPr>
          <p:cNvPr id="63" name="Rectangle 62"/>
          <p:cNvSpPr>
            <a:spLocks noChangeArrowheads="1"/>
          </p:cNvSpPr>
          <p:nvPr/>
        </p:nvSpPr>
        <p:spPr bwMode="auto">
          <a:xfrm>
            <a:off x="39365" y="9410633"/>
            <a:ext cx="6757144" cy="411958"/>
          </a:xfrm>
          <a:prstGeom prst="rect">
            <a:avLst/>
          </a:prstGeom>
          <a:solidFill>
            <a:srgbClr val="92D050"/>
          </a:solidFill>
          <a:ln>
            <a:noFill/>
          </a:ln>
        </p:spPr>
        <p:txBody>
          <a:bodyPr rot="0" vert="horz" wrap="square" lIns="91440" tIns="45720" rIns="91440" bIns="45720" anchor="ctr" anchorCtr="1" upright="1">
            <a:noAutofit/>
          </a:bodyPr>
          <a:lstStyle/>
          <a:p>
            <a:pPr algn="ctr"/>
            <a:r>
              <a:rPr lang="en-GB" dirty="0">
                <a:solidFill>
                  <a:schemeClr val="bg1"/>
                </a:solidFill>
                <a:ea typeface="Montserrat-Light" charset="0"/>
                <a:cs typeface="Montserrat-Light" charset="0"/>
              </a:rPr>
              <a:t>Lung Cancer Diagnostic Standard of Care Bundle 2 (DSOC 2)</a:t>
            </a:r>
            <a:endParaRPr lang="en-US" dirty="0">
              <a:solidFill>
                <a:schemeClr val="bg1"/>
              </a:solidFill>
            </a:endParaRPr>
          </a:p>
        </p:txBody>
      </p:sp>
      <p:sp>
        <p:nvSpPr>
          <p:cNvPr id="38" name="TextBox 37"/>
          <p:cNvSpPr txBox="1"/>
          <p:nvPr/>
        </p:nvSpPr>
        <p:spPr>
          <a:xfrm>
            <a:off x="4098731" y="1031507"/>
            <a:ext cx="2693428" cy="1477328"/>
          </a:xfrm>
          <a:prstGeom prst="rect">
            <a:avLst/>
          </a:prstGeom>
          <a:solidFill>
            <a:srgbClr val="92D050"/>
          </a:solidFill>
        </p:spPr>
        <p:txBody>
          <a:bodyPr wrap="square" rtlCol="0">
            <a:spAutoFit/>
          </a:bodyPr>
          <a:lstStyle/>
          <a:p>
            <a:pPr algn="just"/>
            <a:r>
              <a:rPr lang="en-GB" sz="1100" dirty="0">
                <a:effectLst/>
                <a:ea typeface="Montserrat-Light" charset="0"/>
                <a:cs typeface="Montserrat-Light" charset="0"/>
              </a:rPr>
              <a:t>Proceed with this </a:t>
            </a:r>
            <a:r>
              <a:rPr lang="en-GB" sz="1100" dirty="0">
                <a:ea typeface="Montserrat-Light" charset="0"/>
                <a:cs typeface="Montserrat-Light" charset="0"/>
              </a:rPr>
              <a:t>standard of care where patients are </a:t>
            </a:r>
            <a:r>
              <a:rPr lang="en-GB" sz="1100" dirty="0">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meeting </a:t>
            </a:r>
            <a:r>
              <a:rPr lang="en-GB" sz="1100" dirty="0">
                <a:ea typeface="Montserrat-Light" charset="0"/>
                <a:cs typeface="Montserrat-Light" charset="0"/>
              </a:rPr>
              <a:t>to explore further options including supportive care.</a:t>
            </a:r>
          </a:p>
        </p:txBody>
      </p:sp>
      <p:sp>
        <p:nvSpPr>
          <p:cNvPr id="28" name="Rectangle 39"/>
          <p:cNvSpPr>
            <a:spLocks noChangeArrowheads="1"/>
          </p:cNvSpPr>
          <p:nvPr/>
        </p:nvSpPr>
        <p:spPr bwMode="auto">
          <a:xfrm rot="10800000" flipH="1" flipV="1">
            <a:off x="68410" y="8549276"/>
            <a:ext cx="6682068" cy="830997"/>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ffectLst/>
                <a:ea typeface="Montserrat-Light" charset="0"/>
                <a:cs typeface="Montserrat-Light" charset="0"/>
              </a:rPr>
              <a:t>Dataset for MDT discussion:</a:t>
            </a:r>
            <a:endParaRPr lang="en-US" sz="1100" dirty="0">
              <a:effectLst/>
              <a:ea typeface="Montserrat-Light" charset="0"/>
              <a:cs typeface="Montserrat-Light" charset="0"/>
            </a:endParaRPr>
          </a:p>
          <a:p>
            <a:pPr>
              <a:spcBef>
                <a:spcPts val="25"/>
              </a:spcBef>
              <a:spcAft>
                <a:spcPts val="0"/>
              </a:spcAft>
            </a:pPr>
            <a:r>
              <a:rPr lang="en-GB" sz="1000" spc="-40" dirty="0">
                <a:effectLst/>
                <a:ea typeface="Montserrat" charset="0"/>
                <a:cs typeface="Montserrat" charset="0"/>
              </a:rPr>
              <a:t>PET-CT and CT or MR brain</a:t>
            </a:r>
            <a:r>
              <a:rPr lang="en-GB" sz="1000" spc="-5" dirty="0">
                <a:effectLst/>
                <a:ea typeface="Montserrat" charset="0"/>
                <a:cs typeface="Montserrat" charset="0"/>
              </a:rPr>
              <a:t> </a:t>
            </a:r>
            <a:r>
              <a:rPr lang="en-GB" sz="1000" spc="-40" dirty="0">
                <a:effectLst/>
                <a:ea typeface="Montserrat" charset="0"/>
                <a:cs typeface="Montserrat" charset="0"/>
              </a:rPr>
              <a:t>results</a:t>
            </a:r>
          </a:p>
          <a:p>
            <a:pPr>
              <a:spcBef>
                <a:spcPts val="25"/>
              </a:spcBef>
              <a:spcAft>
                <a:spcPts val="0"/>
              </a:spcAft>
            </a:pPr>
            <a:r>
              <a:rPr lang="en-GB" sz="1000" spc="-40" dirty="0">
                <a:ea typeface="Montserrat" charset="0"/>
                <a:cs typeface="Montserrat" charset="0"/>
              </a:rPr>
              <a:t>Bronchoscopy / EBUS </a:t>
            </a:r>
            <a:r>
              <a:rPr lang="en-GB" altLang="x-none" sz="1000" dirty="0"/>
              <a:t>± EUS</a:t>
            </a:r>
            <a:r>
              <a:rPr lang="en-GB" sz="1000" spc="-40" dirty="0">
                <a:ea typeface="Montserrat" charset="0"/>
                <a:cs typeface="Montserrat" charset="0"/>
              </a:rPr>
              <a:t> / other pathology</a:t>
            </a:r>
            <a:endParaRPr lang="en-US" sz="10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FEV</a:t>
            </a:r>
            <a:r>
              <a:rPr lang="en-GB" sz="1000" spc="-40" baseline="-25000" dirty="0">
                <a:effectLst/>
                <a:ea typeface="Montserrat" charset="0"/>
                <a:cs typeface="Montserrat" charset="0"/>
              </a:rPr>
              <a:t>1</a:t>
            </a:r>
            <a:r>
              <a:rPr lang="en-GB" sz="1000" spc="-40" dirty="0">
                <a:effectLst/>
                <a:ea typeface="Montserrat" charset="0"/>
                <a:cs typeface="Montserrat" charset="0"/>
              </a:rPr>
              <a:t>  and DLCO</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Additional fitness tests as required</a:t>
            </a:r>
            <a:endParaRPr lang="en-GB" sz="1000" spc="-40" dirty="0">
              <a:effectLst/>
              <a:ea typeface="Montserrat" charset="0"/>
              <a:cs typeface="Montserrat" charset="0"/>
            </a:endParaRPr>
          </a:p>
        </p:txBody>
      </p:sp>
      <p:sp>
        <p:nvSpPr>
          <p:cNvPr id="2" name="Rectangle 1"/>
          <p:cNvSpPr/>
          <p:nvPr/>
        </p:nvSpPr>
        <p:spPr>
          <a:xfrm>
            <a:off x="39365" y="2597745"/>
            <a:ext cx="6736942" cy="2156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50" y="52366"/>
            <a:ext cx="775988" cy="480838"/>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119795" y="2565138"/>
            <a:ext cx="6576082" cy="2123658"/>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 Notes and guidance</a:t>
            </a:r>
            <a:endParaRPr kumimoji="0" lang="en-GB" altLang="x-none" sz="1100" b="1" i="0" u="none" strike="noStrike" cap="none" normalizeH="0" baseline="0" dirty="0">
              <a:ln>
                <a:noFill/>
              </a:ln>
              <a:solidFill>
                <a:schemeClr val="tx1"/>
              </a:solidFill>
              <a:effectLst/>
            </a:endParaRPr>
          </a:p>
          <a:p>
            <a:pPr lvl="0" eaLnBrk="0" fontAlgn="base" hangingPunct="0">
              <a:spcBef>
                <a:spcPct val="0"/>
              </a:spcBef>
              <a:spcAft>
                <a:spcPct val="0"/>
              </a:spcAft>
            </a:pPr>
            <a:r>
              <a:rPr kumimoji="0" lang="en-GB" altLang="x-none" sz="1100" b="0" i="0" u="none" strike="noStrike" cap="none" normalizeH="0" dirty="0">
                <a:ln>
                  <a:noFill/>
                </a:ln>
                <a:solidFill>
                  <a:schemeClr val="tx1"/>
                </a:solidFill>
                <a:effectLst/>
              </a:rPr>
              <a:t>Staging EBUS </a:t>
            </a:r>
            <a:r>
              <a:rPr lang="en-GB" altLang="x-none" sz="1100" dirty="0"/>
              <a:t>± EUS should </a:t>
            </a:r>
            <a:r>
              <a:rPr kumimoji="0" lang="en-GB" altLang="x-none" sz="1100" b="0" i="0" u="none" strike="noStrike" cap="none" normalizeH="0" dirty="0">
                <a:ln>
                  <a:noFill/>
                </a:ln>
                <a:solidFill>
                  <a:schemeClr val="tx1"/>
                </a:solidFill>
                <a:effectLst/>
              </a:rPr>
              <a:t>be performed </a:t>
            </a:r>
            <a:r>
              <a:rPr lang="en-GB" altLang="x-none" sz="1100" dirty="0"/>
              <a:t>where there are enlarged nodes, including isolated N1 hilar nodes and </a:t>
            </a:r>
            <a:r>
              <a:rPr kumimoji="0" lang="en-GB" altLang="x-none" sz="1100" b="0" i="0" u="none" strike="noStrike" cap="none" normalizeH="0" dirty="0">
                <a:ln>
                  <a:noFill/>
                </a:ln>
                <a:solidFill>
                  <a:schemeClr val="tx1"/>
                </a:solidFill>
                <a:effectLst/>
              </a:rPr>
              <a:t>where there is FDG avidity in normal sized nodes.  PET-CT has a significant false negative rate</a:t>
            </a:r>
            <a:r>
              <a:rPr kumimoji="0" lang="en-GB" altLang="x-none" sz="1100" b="0" i="0" u="none" strike="noStrike" cap="none" normalizeH="0" dirty="0">
                <a:ln>
                  <a:noFill/>
                </a:ln>
                <a:effectLst/>
              </a:rPr>
              <a:t>,</a:t>
            </a:r>
            <a:r>
              <a:rPr kumimoji="0" lang="en-GB" altLang="x-none" sz="1100" b="0" i="0" u="none" strike="noStrike" cap="none" normalizeH="0" dirty="0">
                <a:ln>
                  <a:noFill/>
                </a:ln>
                <a:solidFill>
                  <a:schemeClr val="tx1"/>
                </a:solidFill>
                <a:effectLst/>
              </a:rPr>
              <a:t> so </a:t>
            </a:r>
            <a:r>
              <a:rPr lang="en-GB" altLang="x-none" sz="1100" dirty="0"/>
              <a:t>sampling  of normal sized, PET negative nodes is recommended  when nodal appearances are not typically benign on CT or </a:t>
            </a:r>
            <a:r>
              <a:rPr lang="en-GB" altLang="x-none" sz="1100" dirty="0" err="1"/>
              <a:t>endosonography</a:t>
            </a:r>
            <a:r>
              <a:rPr lang="en-GB" altLang="x-none" sz="1100" dirty="0"/>
              <a:t>.</a:t>
            </a:r>
          </a:p>
          <a:p>
            <a:pPr lvl="0" eaLnBrk="0" fontAlgn="base" hangingPunct="0">
              <a:spcBef>
                <a:spcPct val="0"/>
              </a:spcBef>
              <a:spcAft>
                <a:spcPct val="0"/>
              </a:spcAft>
            </a:pPr>
            <a:r>
              <a:rPr lang="en-GB" altLang="x-none" sz="1100" dirty="0"/>
              <a:t> </a:t>
            </a:r>
            <a:endParaRPr lang="en-GB" sz="1100" dirty="0"/>
          </a:p>
          <a:p>
            <a:pPr algn="just" eaLnBrk="0" fontAlgn="base" hangingPunct="0">
              <a:spcBef>
                <a:spcPct val="0"/>
              </a:spcBef>
              <a:spcAft>
                <a:spcPct val="0"/>
              </a:spcAft>
            </a:pPr>
            <a:r>
              <a:rPr lang="en-GB" sz="1100" dirty="0">
                <a:ea typeface="Montserrat-Light" charset="0"/>
                <a:cs typeface="Montserrat-Light" charset="0"/>
              </a:rPr>
              <a:t>Where staging EBUS</a:t>
            </a:r>
            <a:r>
              <a:rPr lang="en-GB" altLang="x-none" sz="1100" dirty="0"/>
              <a:t> ± EUS</a:t>
            </a:r>
            <a:r>
              <a:rPr lang="en-GB" sz="1100" dirty="0">
                <a:ea typeface="Montserrat-Light" charset="0"/>
                <a:cs typeface="Montserrat-Light" charset="0"/>
              </a:rPr>
              <a:t> is performed there should be a </a:t>
            </a:r>
            <a:r>
              <a:rPr lang="en-GB" sz="1100" dirty="0"/>
              <a:t>systematic examination of mediastinal and hilar lymph nodes beginning with N3 stations, followed by N2 and finally N1. Any accessible lymph node based on CT (≥10mm), PET-CT (FDG avidity above the mediastinal blood pool) or sonographic assessment, is sampled</a:t>
            </a:r>
            <a:r>
              <a:rPr lang="en-US" sz="1100" dirty="0"/>
              <a:t>.</a:t>
            </a:r>
          </a:p>
          <a:p>
            <a:pPr algn="just" eaLnBrk="0" fontAlgn="base" hangingPunct="0">
              <a:spcBef>
                <a:spcPct val="0"/>
              </a:spcBef>
              <a:spcAft>
                <a:spcPct val="0"/>
              </a:spcAft>
            </a:pPr>
            <a:endParaRPr lang="en-US" sz="1100" dirty="0">
              <a:ea typeface="Montserrat-Light" charset="0"/>
              <a:cs typeface="Montserrat-Light" charset="0"/>
            </a:endParaRPr>
          </a:p>
          <a:p>
            <a:pPr algn="just" eaLnBrk="0" fontAlgn="base" hangingPunct="0">
              <a:spcBef>
                <a:spcPct val="0"/>
              </a:spcBef>
              <a:spcAft>
                <a:spcPct val="0"/>
              </a:spcAft>
            </a:pPr>
            <a:r>
              <a:rPr lang="en-US" sz="1100" dirty="0"/>
              <a:t>A specialist supportive/palliative care review should be routinely offered to all patients for whom the MDT treatment decision is ‘best supportive care’ and/or uncontrolled symptoms.</a:t>
            </a:r>
          </a:p>
        </p:txBody>
      </p:sp>
      <p:pic>
        <p:nvPicPr>
          <p:cNvPr id="27" name="Picture 26"/>
          <p:cNvPicPr>
            <a:picLocks noChangeAspect="1"/>
          </p:cNvPicPr>
          <p:nvPr/>
        </p:nvPicPr>
        <p:blipFill rotWithShape="1">
          <a:blip r:embed="rId4">
            <a:extLst>
              <a:ext uri="{28A0092B-C50C-407E-A947-70E740481C1C}">
                <a14:useLocalDpi xmlns:a14="http://schemas.microsoft.com/office/drawing/2010/main" val="0"/>
              </a:ext>
            </a:extLst>
          </a:blip>
          <a:srcRect l="24568" t="27029" r="24000" b="19166"/>
          <a:stretch/>
        </p:blipFill>
        <p:spPr>
          <a:xfrm>
            <a:off x="46801" y="1031507"/>
            <a:ext cx="2055660" cy="1477328"/>
          </a:xfrm>
          <a:prstGeom prst="rect">
            <a:avLst/>
          </a:prstGeom>
        </p:spPr>
      </p:pic>
      <p:pic>
        <p:nvPicPr>
          <p:cNvPr id="33" name="Picture 32">
            <a:extLst>
              <a:ext uri="{FF2B5EF4-FFF2-40B4-BE49-F238E27FC236}">
                <a16:creationId xmlns:a16="http://schemas.microsoft.com/office/drawing/2014/main" id="{87633646-684B-4077-8C7F-B0DEE6283F7D}"/>
              </a:ext>
            </a:extLst>
          </p:cNvPr>
          <p:cNvPicPr>
            <a:picLocks noChangeAspect="1"/>
          </p:cNvPicPr>
          <p:nvPr/>
        </p:nvPicPr>
        <p:blipFill rotWithShape="1">
          <a:blip r:embed="rId5">
            <a:extLst>
              <a:ext uri="{28A0092B-C50C-407E-A947-70E740481C1C}">
                <a14:useLocalDpi xmlns:a14="http://schemas.microsoft.com/office/drawing/2010/main" val="0"/>
              </a:ext>
            </a:extLst>
          </a:blip>
          <a:srcRect l="19630" t="21842" r="19577" b="16066"/>
          <a:stretch/>
        </p:blipFill>
        <p:spPr>
          <a:xfrm>
            <a:off x="2050128" y="1034716"/>
            <a:ext cx="2100981" cy="1474119"/>
          </a:xfrm>
          <a:prstGeom prst="rect">
            <a:avLst/>
          </a:prstGeom>
        </p:spPr>
      </p:pic>
      <p:sp>
        <p:nvSpPr>
          <p:cNvPr id="31" name="Rectangle 37"/>
          <p:cNvSpPr>
            <a:spLocks noChangeArrowheads="1"/>
          </p:cNvSpPr>
          <p:nvPr/>
        </p:nvSpPr>
        <p:spPr bwMode="auto">
          <a:xfrm>
            <a:off x="3771180" y="6005150"/>
            <a:ext cx="3005127" cy="269068"/>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52" name="Text Box 115"/>
          <p:cNvSpPr txBox="1">
            <a:spLocks noChangeArrowheads="1"/>
          </p:cNvSpPr>
          <p:nvPr/>
        </p:nvSpPr>
        <p:spPr bwMode="auto">
          <a:xfrm>
            <a:off x="51677" y="5519991"/>
            <a:ext cx="3497440" cy="496681"/>
          </a:xfrm>
          <a:prstGeom prst="rect">
            <a:avLst/>
          </a:prstGeom>
          <a:solidFill>
            <a:srgbClr val="92D050"/>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solidFill>
                  <a:schemeClr val="tx1"/>
                </a:solidFill>
                <a:effectLst/>
                <a:ea typeface="Montserrat" charset="0"/>
                <a:cs typeface="Montserrat" charset="0"/>
              </a:rPr>
              <a:t>Diagnostic </a:t>
            </a:r>
            <a:r>
              <a:rPr kumimoji="0" lang="en-GB" altLang="x-none" sz="1100" b="1" i="0" u="none" strike="noStrike" cap="none" normalizeH="0" baseline="0" dirty="0">
                <a:solidFill>
                  <a:schemeClr val="tx1"/>
                </a:solidFill>
                <a:effectLst/>
                <a:ea typeface="Montserrat" charset="0"/>
                <a:cs typeface="Montserrat" charset="0"/>
              </a:rPr>
              <a:t>and staging t</a:t>
            </a:r>
            <a:r>
              <a:rPr kumimoji="0" lang="x-none" altLang="x-none" sz="1100" b="1" i="0" u="none" strike="noStrike" cap="none" normalizeH="0" baseline="0" dirty="0">
                <a:solidFill>
                  <a:schemeClr val="tx1"/>
                </a:solidFill>
                <a:effectLst/>
                <a:ea typeface="Montserrat" charset="0"/>
                <a:cs typeface="Montserrat" charset="0"/>
              </a:rPr>
              <a:t>ests </a:t>
            </a:r>
          </a:p>
        </p:txBody>
      </p:sp>
      <p:sp>
        <p:nvSpPr>
          <p:cNvPr id="59" name="Rectangle 37"/>
          <p:cNvSpPr>
            <a:spLocks noChangeArrowheads="1"/>
          </p:cNvSpPr>
          <p:nvPr/>
        </p:nvSpPr>
        <p:spPr bwMode="auto">
          <a:xfrm>
            <a:off x="46801" y="6016672"/>
            <a:ext cx="3748625" cy="261610"/>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Staging Bundle:</a:t>
            </a:r>
          </a:p>
        </p:txBody>
      </p:sp>
      <p:sp>
        <p:nvSpPr>
          <p:cNvPr id="35" name="Text Box 115">
            <a:extLst>
              <a:ext uri="{FF2B5EF4-FFF2-40B4-BE49-F238E27FC236}">
                <a16:creationId xmlns:a16="http://schemas.microsoft.com/office/drawing/2014/main" id="{6C924426-46A9-45BB-B378-A4F1849CF1CC}"/>
              </a:ext>
            </a:extLst>
          </p:cNvPr>
          <p:cNvSpPr txBox="1">
            <a:spLocks noChangeArrowheads="1"/>
          </p:cNvSpPr>
          <p:nvPr/>
        </p:nvSpPr>
        <p:spPr bwMode="auto">
          <a:xfrm>
            <a:off x="3545222" y="5515233"/>
            <a:ext cx="3231085" cy="501439"/>
          </a:xfrm>
          <a:prstGeom prst="rect">
            <a:avLst/>
          </a:prstGeom>
          <a:solidFill>
            <a:srgbClr val="92D050"/>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en-GB" altLang="x-none" sz="1100" b="1" i="0" u="none" strike="noStrike" cap="none" normalizeH="0" baseline="0" dirty="0">
                <a:solidFill>
                  <a:schemeClr val="tx1"/>
                </a:solidFill>
                <a:effectLst/>
                <a:ea typeface="Montserrat" charset="0"/>
                <a:cs typeface="Montserrat" charset="0"/>
              </a:rPr>
              <a:t>Physiology tests </a:t>
            </a:r>
            <a:r>
              <a:rPr kumimoji="0" lang="en-GB" altLang="x-none" sz="1100" i="0" u="none" strike="noStrike" cap="none" normalizeH="0" baseline="0" dirty="0">
                <a:solidFill>
                  <a:schemeClr val="tx1"/>
                </a:solidFill>
                <a:effectLst/>
                <a:ea typeface="Montserrat" charset="0"/>
                <a:cs typeface="Montserrat" charset="0"/>
              </a:rPr>
              <a:t>(request simultaneously)</a:t>
            </a:r>
            <a:endParaRPr kumimoji="0" lang="x-none" altLang="x-none" sz="1100" i="0" u="none" strike="noStrike" cap="none" normalizeH="0" baseline="0" dirty="0">
              <a:solidFill>
                <a:schemeClr val="tx1"/>
              </a:solidFill>
              <a:effectLst/>
              <a:ea typeface="Montserrat" charset="0"/>
              <a:cs typeface="Montserrat" charset="0"/>
            </a:endParaRPr>
          </a:p>
        </p:txBody>
      </p:sp>
    </p:spTree>
    <p:extLst>
      <p:ext uri="{BB962C8B-B14F-4D97-AF65-F5344CB8AC3E}">
        <p14:creationId xmlns:p14="http://schemas.microsoft.com/office/powerpoint/2010/main" val="1297615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863600" y="0"/>
            <a:ext cx="5105352" cy="549929"/>
          </a:xfrm>
          <a:prstGeom prst="rect">
            <a:avLst/>
          </a:prstGeom>
          <a:solidFill>
            <a:srgbClr val="FF69E7"/>
          </a:solidFill>
          <a:ln>
            <a:noFill/>
          </a:ln>
        </p:spPr>
        <p:txBody>
          <a:bodyPr rot="0" vert="horz" wrap="square" lIns="91440" tIns="45720" rIns="91440" bIns="45720" anchor="ctr" anchorCtr="1" upright="1">
            <a:noAutofit/>
          </a:bodyPr>
          <a:lstStyle/>
          <a:p>
            <a:pPr algn="ctr"/>
            <a:r>
              <a:rPr lang="en-GB" sz="1600" dirty="0">
                <a:solidFill>
                  <a:schemeClr val="bg1"/>
                </a:solidFill>
              </a:rPr>
              <a:t>Contiguous or </a:t>
            </a:r>
            <a:r>
              <a:rPr lang="en-GB" sz="1600">
                <a:solidFill>
                  <a:schemeClr val="bg1"/>
                </a:solidFill>
              </a:rPr>
              <a:t>conglomerate invasive mediastinal </a:t>
            </a:r>
            <a:r>
              <a:rPr lang="en-GB" sz="1600" dirty="0">
                <a:solidFill>
                  <a:schemeClr val="bg1"/>
                </a:solidFill>
              </a:rPr>
              <a:t>lymphadenopathy without distant metastases</a:t>
            </a:r>
            <a:r>
              <a:rPr lang="en-US" sz="1600" dirty="0">
                <a:solidFill>
                  <a:schemeClr val="bg1"/>
                </a:solidFill>
                <a:effectLst/>
              </a:rPr>
              <a:t> </a:t>
            </a:r>
            <a:r>
              <a:rPr lang="en-GB" sz="1600" dirty="0">
                <a:solidFill>
                  <a:schemeClr val="bg1"/>
                </a:solidFill>
              </a:rPr>
              <a:t>on staging CT</a:t>
            </a:r>
            <a:endParaRPr lang="en-US" sz="1600" dirty="0">
              <a:solidFill>
                <a:schemeClr val="bg1"/>
              </a:solidFill>
            </a:endParaRPr>
          </a:p>
        </p:txBody>
      </p:sp>
      <p:sp>
        <p:nvSpPr>
          <p:cNvPr id="6" name="Rectangle 5"/>
          <p:cNvSpPr>
            <a:spLocks noChangeArrowheads="1"/>
          </p:cNvSpPr>
          <p:nvPr/>
        </p:nvSpPr>
        <p:spPr bwMode="auto">
          <a:xfrm>
            <a:off x="39365" y="2992065"/>
            <a:ext cx="6660619" cy="1117244"/>
          </a:xfrm>
          <a:prstGeom prst="rect">
            <a:avLst/>
          </a:prstGeom>
          <a:solidFill>
            <a:schemeClr val="bg1"/>
          </a:solidFill>
          <a:ln>
            <a:noFill/>
          </a:ln>
        </p:spPr>
        <p:txBody>
          <a:bodyPr rot="0" vert="horz" wrap="square" lIns="91440" tIns="45720" rIns="91440" bIns="45720" anchor="t" anchorCtr="0" upright="1">
            <a:noAutofit/>
          </a:bodyPr>
          <a:lstStyle/>
          <a:p>
            <a:endParaRPr lang="en-US" sz="1100"/>
          </a:p>
        </p:txBody>
      </p:sp>
      <p:sp>
        <p:nvSpPr>
          <p:cNvPr id="26" name="Rectangle 29"/>
          <p:cNvSpPr>
            <a:spLocks noChangeArrowheads="1"/>
          </p:cNvSpPr>
          <p:nvPr/>
        </p:nvSpPr>
        <p:spPr bwMode="auto">
          <a:xfrm>
            <a:off x="82369" y="4659183"/>
            <a:ext cx="6694963" cy="924908"/>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 </a:t>
            </a:r>
            <a:r>
              <a:rPr kumimoji="0" lang="x-none" altLang="x-none" sz="1100" b="1" i="0" u="none" strike="noStrike" cap="none" normalizeH="0" baseline="0" dirty="0">
                <a:ln>
                  <a:noFill/>
                </a:ln>
                <a:solidFill>
                  <a:schemeClr val="bg1"/>
                </a:solidFill>
                <a:effectLst/>
              </a:rPr>
              <a:t>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x-none" sz="1100" b="1" dirty="0">
              <a:solidFill>
                <a:schemeClr val="bg1"/>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x-none" sz="1100" b="1" dirty="0">
              <a:solidFill>
                <a:schemeClr val="bg1"/>
              </a:solidFill>
            </a:endParaRPr>
          </a:p>
          <a:p>
            <a:pPr lvl="0" algn="ctr" eaLnBrk="0" fontAlgn="base" hangingPunct="0">
              <a:spcBef>
                <a:spcPct val="0"/>
              </a:spcBef>
              <a:spcAft>
                <a:spcPct val="0"/>
              </a:spcAft>
            </a:pPr>
            <a:r>
              <a:rPr lang="en-GB" altLang="x-none" sz="1100" b="1" dirty="0">
                <a:solidFill>
                  <a:schemeClr val="bg1"/>
                </a:solidFill>
              </a:rPr>
              <a:t>Refer to Lung Cancer Nurse Specialist                                                                       Consider participation in research </a:t>
            </a:r>
            <a:endParaRPr lang="x-none" altLang="x-none" sz="1100" dirty="0">
              <a:solidFill>
                <a:schemeClr val="bg1"/>
              </a:solidFill>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45" name="Rectangle 44"/>
          <p:cNvSpPr/>
          <p:nvPr/>
        </p:nvSpPr>
        <p:spPr>
          <a:xfrm>
            <a:off x="2404997" y="538410"/>
            <a:ext cx="4383142" cy="500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51679" y="541234"/>
            <a:ext cx="2342512" cy="485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54" name="Rectangle 34"/>
          <p:cNvSpPr>
            <a:spLocks noChangeArrowheads="1"/>
          </p:cNvSpPr>
          <p:nvPr/>
        </p:nvSpPr>
        <p:spPr bwMode="auto">
          <a:xfrm>
            <a:off x="82369" y="6343076"/>
            <a:ext cx="4134260" cy="2246769"/>
          </a:xfrm>
          <a:prstGeom prst="rect">
            <a:avLst/>
          </a:prstGeom>
          <a:solidFill>
            <a:srgbClr val="FF69E7"/>
          </a:solidFill>
          <a:ln>
            <a:noFill/>
          </a:ln>
          <a:effectLst/>
        </p:spPr>
        <p:txBody>
          <a:bodyPr vert="horz" wrap="square" lIns="131721" tIns="45720" rIns="91440" bIns="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kumimoji="0" lang="x-none" altLang="x-none" sz="1100" b="1" i="0" u="none" strike="noStrike" cap="none" normalizeH="0" baseline="0" dirty="0">
                <a:ln>
                  <a:noFill/>
                </a:ln>
                <a:effectLst/>
              </a:rPr>
              <a:t>PET-CT</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(complete within 5 days); </a:t>
            </a:r>
            <a:r>
              <a:rPr kumimoji="0" lang="en-GB" altLang="x-none" sz="1100" b="1" i="0" u="none" strike="noStrike" cap="none" normalizeH="0" baseline="0" dirty="0">
                <a:ln>
                  <a:noFill/>
                </a:ln>
                <a:effectLst/>
              </a:rPr>
              <a:t>pre-book</a:t>
            </a:r>
            <a:r>
              <a:rPr kumimoji="0" lang="en-GB" altLang="x-none" sz="1100" b="0" i="0" u="none" strike="noStrike" cap="none" normalizeH="0" baseline="0" dirty="0">
                <a:ln>
                  <a:noFill/>
                </a:ln>
                <a:effectLst/>
              </a:rPr>
              <a:t> Bronchoscopy</a:t>
            </a:r>
            <a:r>
              <a:rPr kumimoji="0" lang="en-GB" altLang="x-none" sz="1100" b="0" i="0" u="none" strike="noStrike" cap="none" normalizeH="0" dirty="0">
                <a:ln>
                  <a:noFill/>
                </a:ln>
                <a:effectLst/>
              </a:rPr>
              <a:t> / </a:t>
            </a:r>
            <a:r>
              <a:rPr kumimoji="0" lang="en-GB" altLang="x-none" sz="1100" b="0" i="0" u="none" strike="noStrike" cap="none" normalizeH="0" baseline="0" dirty="0">
                <a:ln>
                  <a:noFill/>
                </a:ln>
                <a:effectLst/>
              </a:rPr>
              <a:t>EBUS </a:t>
            </a:r>
            <a:r>
              <a:rPr lang="en-GB" altLang="x-none" sz="1100" dirty="0"/>
              <a:t>± EUS</a:t>
            </a:r>
            <a:r>
              <a:rPr kumimoji="0" lang="en-GB" altLang="x-none" sz="1100" b="0" i="0" u="none" strike="noStrike" cap="none" normalizeH="0" baseline="0" dirty="0">
                <a:ln>
                  <a:noFill/>
                </a:ln>
                <a:effectLst/>
              </a:rPr>
              <a:t> / SCN</a:t>
            </a:r>
            <a:r>
              <a:rPr kumimoji="0" lang="en-GB" altLang="x-none" sz="1100" b="0" i="0" u="none" strike="noStrike" cap="none" normalizeH="0" dirty="0">
                <a:ln>
                  <a:noFill/>
                </a:ln>
                <a:effectLst/>
              </a:rPr>
              <a:t> node biopsy. </a:t>
            </a:r>
            <a:r>
              <a:rPr lang="en-GB" altLang="x-none" sz="1100" dirty="0"/>
              <a:t>Review PET-CT; where no upstaging patient is potentially appropriate for curative treatment. </a:t>
            </a:r>
            <a:r>
              <a:rPr kumimoji="0" lang="en-GB" altLang="x-none" sz="1100" b="0" i="0" u="none" strike="noStrike" cap="none" normalizeH="0" dirty="0">
                <a:ln>
                  <a:noFill/>
                </a:ln>
                <a:effectLst/>
              </a:rPr>
              <a:t>Where PET-CT </a:t>
            </a:r>
            <a:r>
              <a:rPr kumimoji="0" lang="x-none" altLang="x-none" sz="1100" b="0" i="0" u="none" strike="noStrike" cap="none" normalizeH="0" baseline="0" dirty="0">
                <a:ln>
                  <a:noFill/>
                </a:ln>
                <a:effectLst/>
              </a:rPr>
              <a:t>upstages the tumour</a:t>
            </a:r>
            <a:r>
              <a:rPr kumimoji="0" lang="en-GB" altLang="x-none" sz="1100" b="0" i="0" u="none" strike="noStrike" cap="none" normalizeH="0" baseline="0" dirty="0">
                <a:ln>
                  <a:noFill/>
                </a:ln>
                <a:effectLst/>
              </a:rPr>
              <a:t>:</a:t>
            </a:r>
            <a:r>
              <a:rPr lang="en-GB" altLang="x-none" sz="1100" dirty="0"/>
              <a:t> to</a:t>
            </a:r>
            <a:r>
              <a:rPr kumimoji="0" lang="x-none" altLang="x-none" sz="1100" b="0" i="0" u="none" strike="noStrike" cap="none" normalizeH="0" baseline="0" dirty="0">
                <a:ln>
                  <a:noFill/>
                </a:ln>
                <a:effectLst/>
              </a:rPr>
              <a:t> N0-3 M1</a:t>
            </a:r>
            <a:r>
              <a:rPr kumimoji="0" lang="en-GB" altLang="x-none" sz="1100" b="0" i="0" u="none" strike="noStrike" cap="none" normalizeH="0" baseline="0" dirty="0">
                <a:ln>
                  <a:noFill/>
                </a:ln>
                <a:effectLst/>
              </a:rPr>
              <a:t> see D</a:t>
            </a:r>
            <a:r>
              <a:rPr lang="en-GB" altLang="x-none" sz="1100" dirty="0"/>
              <a:t>SOC</a:t>
            </a:r>
            <a:r>
              <a:rPr kumimoji="0" lang="x-none" altLang="x-none" sz="1100" b="0" i="0" u="none" strike="noStrike" cap="none" normalizeH="0" baseline="0" dirty="0">
                <a:ln>
                  <a:noFill/>
                </a:ln>
                <a:effectLst/>
              </a:rPr>
              <a:t> </a:t>
            </a:r>
            <a:r>
              <a:rPr kumimoji="0" lang="en-GB" altLang="x-none" sz="1100" b="0" i="0" u="none" strike="noStrike" cap="none" normalizeH="0" baseline="0" dirty="0">
                <a:ln>
                  <a:noFill/>
                </a:ln>
                <a:effectLst/>
              </a:rPr>
              <a:t>4</a:t>
            </a:r>
          </a:p>
          <a:p>
            <a:pPr marL="171450" indent="-171450" eaLnBrk="0" fontAlgn="base" hangingPunct="0">
              <a:spcBef>
                <a:spcPct val="0"/>
              </a:spcBef>
              <a:spcAft>
                <a:spcPct val="0"/>
              </a:spcAft>
              <a:buFont typeface="Arial" charset="0"/>
              <a:buChar char="•"/>
            </a:pPr>
            <a:r>
              <a:rPr lang="en-GB" sz="1100" dirty="0"/>
              <a:t>Proceed with </a:t>
            </a:r>
            <a:r>
              <a:rPr lang="en-GB" sz="1100" b="1" dirty="0"/>
              <a:t>EBUS </a:t>
            </a:r>
            <a:r>
              <a:rPr lang="en-GB" altLang="x-none" sz="1100" b="1" dirty="0"/>
              <a:t>± EUS </a:t>
            </a:r>
            <a:r>
              <a:rPr lang="en-GB" sz="1100" dirty="0"/>
              <a:t>or where no SCN or US negative  (staging EBUS may be required to define tumour extent) </a:t>
            </a:r>
            <a:r>
              <a:rPr lang="en-US" sz="1100" dirty="0"/>
              <a:t> </a:t>
            </a:r>
            <a:endParaRPr lang="en-GB" altLang="x-none" sz="1100" b="1" dirty="0"/>
          </a:p>
          <a:p>
            <a:pPr marL="171450" lvl="0" indent="-171450" eaLnBrk="0" fontAlgn="base" hangingPunct="0">
              <a:spcBef>
                <a:spcPct val="0"/>
              </a:spcBef>
              <a:spcAft>
                <a:spcPct val="0"/>
              </a:spcAft>
              <a:buFont typeface="Arial" charset="0"/>
              <a:buChar char="•"/>
            </a:pPr>
            <a:r>
              <a:rPr lang="en-GB" sz="1100" b="1" dirty="0"/>
              <a:t>US guided nodal biopsy </a:t>
            </a:r>
            <a:r>
              <a:rPr lang="en-GB" sz="1100" dirty="0"/>
              <a:t>where CT or PET-CT show enlarged or FDG avid supraclavicular nodes (SCN) </a:t>
            </a:r>
          </a:p>
          <a:p>
            <a:pPr eaLnBrk="0" fontAlgn="base" hangingPunct="0">
              <a:spcBef>
                <a:spcPct val="0"/>
              </a:spcBef>
              <a:spcAft>
                <a:spcPct val="0"/>
              </a:spcAft>
            </a:pPr>
            <a:endParaRPr lang="en-GB" altLang="x-none" sz="1100" dirty="0"/>
          </a:p>
          <a:p>
            <a:pPr marL="171450" indent="-171450" eaLnBrk="0" fontAlgn="base" hangingPunct="0">
              <a:spcBef>
                <a:spcPct val="0"/>
              </a:spcBef>
              <a:spcAft>
                <a:spcPct val="0"/>
              </a:spcAft>
              <a:buFont typeface="Arial" charset="0"/>
              <a:buChar char="•"/>
            </a:pPr>
            <a:r>
              <a:rPr lang="en-GB" altLang="x-none" sz="1100" dirty="0"/>
              <a:t>Contrast-enhanced MR brain. (CT if known small cell)</a:t>
            </a:r>
            <a:endParaRPr lang="en-GB" sz="1100" dirty="0"/>
          </a:p>
          <a:p>
            <a:pPr marL="171450" indent="-171450" eaLnBrk="0" fontAlgn="base" hangingPunct="0">
              <a:spcBef>
                <a:spcPct val="0"/>
              </a:spcBef>
              <a:spcAft>
                <a:spcPct val="0"/>
              </a:spcAft>
              <a:buFont typeface="Arial" charset="0"/>
              <a:buChar char="•"/>
            </a:pPr>
            <a:r>
              <a:rPr lang="en-GB" sz="1100" dirty="0"/>
              <a:t>Reflex predictive biomarker testing is preferred</a:t>
            </a:r>
          </a:p>
          <a:p>
            <a:pPr marL="171450" indent="-171450">
              <a:buFont typeface="Arial" charset="0"/>
              <a:buChar char="•"/>
            </a:pPr>
            <a:endParaRPr lang="en-GB" altLang="x-none" sz="1100" dirty="0"/>
          </a:p>
          <a:p>
            <a:pPr marL="171450" lvl="0" indent="-171450" eaLnBrk="0" fontAlgn="base" hangingPunct="0">
              <a:spcBef>
                <a:spcPct val="0"/>
              </a:spcBef>
              <a:spcAft>
                <a:spcPct val="0"/>
              </a:spcAft>
              <a:buFont typeface="Arial" charset="0"/>
              <a:buChar char="•"/>
            </a:pPr>
            <a:endParaRPr kumimoji="0" lang="en-GB" altLang="x-none" sz="1100" u="none" strike="noStrike" cap="none" normalizeH="0" baseline="0" dirty="0">
              <a:ln>
                <a:noFill/>
              </a:ln>
              <a:effectLst/>
            </a:endParaRPr>
          </a:p>
        </p:txBody>
      </p:sp>
      <p:sp>
        <p:nvSpPr>
          <p:cNvPr id="55" name="Rectangle 37"/>
          <p:cNvSpPr>
            <a:spLocks noChangeArrowheads="1"/>
          </p:cNvSpPr>
          <p:nvPr/>
        </p:nvSpPr>
        <p:spPr bwMode="auto">
          <a:xfrm>
            <a:off x="4213489" y="6342383"/>
            <a:ext cx="2563843" cy="2123658"/>
          </a:xfrm>
          <a:prstGeom prst="rect">
            <a:avLst/>
          </a:prstGeom>
          <a:solidFill>
            <a:srgbClr val="FF69E7"/>
          </a:solidFill>
          <a:ln>
            <a:noFill/>
          </a:ln>
          <a:effec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charset="0"/>
              <a:buChar char="•"/>
            </a:pPr>
            <a:r>
              <a:rPr kumimoji="0" lang="x-none" altLang="x-none" sz="1100" b="0" i="0" u="none" strike="noStrike" cap="none" normalizeH="0" baseline="0">
                <a:ln>
                  <a:noFill/>
                </a:ln>
                <a:effectLst/>
              </a:rPr>
              <a:t>Spirometry </a:t>
            </a:r>
            <a:r>
              <a:rPr lang="en-GB" altLang="x-none" sz="1100" dirty="0"/>
              <a:t>and transfer factor†</a:t>
            </a: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Renal function</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R="0" lvl="0" algn="l" defTabSz="914400" rtl="0" eaLnBrk="0" fontAlgn="base" latinLnBrk="0" hangingPunct="0">
              <a:lnSpc>
                <a:spcPct val="100000"/>
              </a:lnSpc>
              <a:spcBef>
                <a:spcPct val="0"/>
              </a:spcBef>
              <a:spcAft>
                <a:spcPct val="0"/>
              </a:spcAft>
              <a:buClrTx/>
              <a:buSzTx/>
              <a:tabLst/>
            </a:pPr>
            <a:endParaRPr lang="en-GB" altLang="x-none" sz="1100" dirty="0"/>
          </a:p>
          <a:p>
            <a:pPr eaLnBrk="0" fontAlgn="base" hangingPunct="0">
              <a:spcBef>
                <a:spcPct val="0"/>
              </a:spcBef>
              <a:spcAft>
                <a:spcPct val="0"/>
              </a:spcAft>
            </a:pPr>
            <a:r>
              <a:rPr lang="en-GB" altLang="x-none" sz="1100" dirty="0"/>
              <a:t>† transfer factor may be omitted if does not influence treatment</a:t>
            </a:r>
          </a:p>
          <a:p>
            <a:pPr marR="0" lvl="0" algn="l" defTabSz="914400" rtl="0" eaLnBrk="0" fontAlgn="base" latinLnBrk="0" hangingPunct="0">
              <a:lnSpc>
                <a:spcPct val="100000"/>
              </a:lnSpc>
              <a:spcBef>
                <a:spcPct val="0"/>
              </a:spcBef>
              <a:spcAft>
                <a:spcPct val="0"/>
              </a:spcAft>
              <a:buClrTx/>
              <a:buSzTx/>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p:txBody>
      </p:sp>
      <p:sp>
        <p:nvSpPr>
          <p:cNvPr id="61" name="Rectangle 60"/>
          <p:cNvSpPr>
            <a:spLocks noChangeArrowheads="1"/>
          </p:cNvSpPr>
          <p:nvPr/>
        </p:nvSpPr>
        <p:spPr bwMode="auto">
          <a:xfrm>
            <a:off x="51678" y="0"/>
            <a:ext cx="879655" cy="541916"/>
          </a:xfrm>
          <a:prstGeom prst="rect">
            <a:avLst/>
          </a:prstGeom>
          <a:solidFill>
            <a:srgbClr val="FF69E7"/>
          </a:solidFill>
          <a:ln>
            <a:noFill/>
          </a:ln>
        </p:spPr>
        <p:txBody>
          <a:bodyPr rot="0" vert="horz" wrap="square" lIns="91440" tIns="45720" rIns="91440" bIns="45720" anchor="ctr" anchorCtr="1" upright="1">
            <a:noAutofit/>
          </a:bodyPr>
          <a:lstStyle/>
          <a:p>
            <a:pPr algn="ctr"/>
            <a:r>
              <a:rPr lang="en-GB" sz="1600">
                <a:solidFill>
                  <a:schemeClr val="bg1"/>
                </a:solidFill>
                <a:ea typeface="Montserrat-Light" charset="0"/>
                <a:cs typeface="Montserrat-Light" charset="0"/>
              </a:rPr>
              <a:t>DSOC </a:t>
            </a:r>
            <a:r>
              <a:rPr lang="en-GB" sz="1600" dirty="0">
                <a:solidFill>
                  <a:schemeClr val="bg1"/>
                </a:solidFill>
                <a:ea typeface="Montserrat-Light" charset="0"/>
                <a:cs typeface="Montserrat-Light" charset="0"/>
              </a:rPr>
              <a:t>3:</a:t>
            </a:r>
            <a:endParaRPr lang="en-US" sz="1600" dirty="0">
              <a:solidFill>
                <a:schemeClr val="bg1"/>
              </a:solidFill>
            </a:endParaRPr>
          </a:p>
        </p:txBody>
      </p:sp>
      <p:sp>
        <p:nvSpPr>
          <p:cNvPr id="63" name="Rectangle 62"/>
          <p:cNvSpPr>
            <a:spLocks noChangeArrowheads="1"/>
          </p:cNvSpPr>
          <p:nvPr/>
        </p:nvSpPr>
        <p:spPr bwMode="auto">
          <a:xfrm>
            <a:off x="76199" y="9410633"/>
            <a:ext cx="6701133" cy="411958"/>
          </a:xfrm>
          <a:prstGeom prst="rect">
            <a:avLst/>
          </a:prstGeom>
          <a:solidFill>
            <a:srgbClr val="FF69E7"/>
          </a:solidFill>
          <a:ln>
            <a:noFill/>
          </a:ln>
        </p:spPr>
        <p:txBody>
          <a:bodyPr rot="0" vert="horz" wrap="square" lIns="91440" tIns="45720" rIns="91440" bIns="45720" anchor="ctr" anchorCtr="1" upright="1">
            <a:noAutofit/>
          </a:bodyPr>
          <a:lstStyle/>
          <a:p>
            <a:pPr algn="ctr"/>
            <a:r>
              <a:rPr lang="en-GB" dirty="0">
                <a:solidFill>
                  <a:schemeClr val="bg1"/>
                </a:solidFill>
                <a:ea typeface="Montserrat-Light" charset="0"/>
                <a:cs typeface="Montserrat-Light" charset="0"/>
              </a:rPr>
              <a:t>Lung Cancer Diagnostic Standard of Care Bundle 3 (DSOC 3)</a:t>
            </a:r>
            <a:endParaRPr lang="en-US" dirty="0">
              <a:solidFill>
                <a:schemeClr val="bg1"/>
              </a:solidFill>
            </a:endParaRPr>
          </a:p>
        </p:txBody>
      </p:sp>
      <p:sp>
        <p:nvSpPr>
          <p:cNvPr id="38" name="TextBox 37"/>
          <p:cNvSpPr txBox="1"/>
          <p:nvPr/>
        </p:nvSpPr>
        <p:spPr>
          <a:xfrm>
            <a:off x="1999819" y="1023678"/>
            <a:ext cx="4788318" cy="1384995"/>
          </a:xfrm>
          <a:prstGeom prst="rect">
            <a:avLst/>
          </a:prstGeom>
          <a:solidFill>
            <a:srgbClr val="FF69E7"/>
          </a:solidFill>
        </p:spPr>
        <p:txBody>
          <a:bodyPr wrap="square" rtlCol="0">
            <a:spAutoFit/>
          </a:bodyPr>
          <a:lstStyle/>
          <a:p>
            <a:pPr algn="just"/>
            <a:r>
              <a:rPr lang="en-GB" sz="1200" dirty="0">
                <a:effectLst/>
                <a:ea typeface="Montserrat-Light" charset="0"/>
                <a:cs typeface="Montserrat-Light" charset="0"/>
              </a:rPr>
              <a:t>Proceed with this </a:t>
            </a:r>
            <a:r>
              <a:rPr lang="en-GB" sz="1200" dirty="0">
                <a:ea typeface="Montserrat-Light" charset="0"/>
                <a:cs typeface="Montserrat-Light" charset="0"/>
              </a:rPr>
              <a:t>standard of care where patients are </a:t>
            </a:r>
            <a:r>
              <a:rPr lang="en-GB" sz="1200" dirty="0">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a:t>
            </a:r>
            <a:r>
              <a:rPr lang="en-GB" sz="1200" dirty="0">
                <a:ea typeface="Montserrat-Light" charset="0"/>
                <a:cs typeface="Montserrat-Light" charset="0"/>
              </a:rPr>
              <a:t>meeting to explore further options including supportive care.</a:t>
            </a:r>
          </a:p>
          <a:p>
            <a:pPr algn="just"/>
            <a:endParaRPr lang="en-GB" sz="1200" dirty="0">
              <a:ea typeface="Montserrat-Light" charset="0"/>
              <a:cs typeface="Montserrat-Light" charset="0"/>
            </a:endParaRPr>
          </a:p>
          <a:p>
            <a:pPr algn="just"/>
            <a:endParaRPr lang="en-GB" sz="1200" dirty="0">
              <a:effectLst/>
              <a:ea typeface="Montserrat-Light" charset="0"/>
              <a:cs typeface="Montserrat-Light" charset="0"/>
            </a:endParaRPr>
          </a:p>
        </p:txBody>
      </p:sp>
      <p:sp>
        <p:nvSpPr>
          <p:cNvPr id="46" name="Rectangle 45"/>
          <p:cNvSpPr/>
          <p:nvPr/>
        </p:nvSpPr>
        <p:spPr>
          <a:xfrm>
            <a:off x="138724" y="2476563"/>
            <a:ext cx="6576082" cy="2123658"/>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 Notes and guidance</a:t>
            </a:r>
            <a:endParaRPr kumimoji="0" lang="en-GB" altLang="x-none" sz="1100" b="1" i="0" u="none" strike="noStrike" cap="none" normalizeH="0" baseline="0" dirty="0">
              <a:ln>
                <a:noFill/>
              </a:ln>
              <a:solidFill>
                <a:schemeClr val="tx1"/>
              </a:solidFill>
              <a:effectLst/>
            </a:endParaRPr>
          </a:p>
          <a:p>
            <a:pPr lvl="0" eaLnBrk="0" fontAlgn="base" hangingPunct="0">
              <a:spcBef>
                <a:spcPct val="0"/>
              </a:spcBef>
              <a:spcAft>
                <a:spcPct val="0"/>
              </a:spcAft>
            </a:pPr>
            <a:r>
              <a:rPr lang="en-GB" altLang="x-none" sz="1100" dirty="0"/>
              <a:t>This category of patients may be suitable for treatment with curative intent using radiotherapy or </a:t>
            </a:r>
            <a:r>
              <a:rPr lang="en-GB" altLang="x-none" sz="1100" dirty="0" err="1"/>
              <a:t>chemoradiotherapy</a:t>
            </a:r>
            <a:r>
              <a:rPr lang="en-GB" altLang="x-none" sz="1100" dirty="0"/>
              <a:t>. Mediastinal nodes contiguous with the primary tumour or conglomerate are almost always involved and sampling may proceed to confirm diagnosis. There is a high chance of metastatic disease. </a:t>
            </a:r>
          </a:p>
          <a:p>
            <a:pPr lvl="0" eaLnBrk="0" fontAlgn="base" hangingPunct="0">
              <a:spcBef>
                <a:spcPct val="0"/>
              </a:spcBef>
              <a:spcAft>
                <a:spcPct val="0"/>
              </a:spcAft>
            </a:pPr>
            <a:endParaRPr lang="en-GB" altLang="x-none" sz="1100" dirty="0"/>
          </a:p>
          <a:p>
            <a:r>
              <a:rPr lang="en-GB" sz="1100" dirty="0"/>
              <a:t>Diagnostic EBUS refers to  the targeted sampling of nodal disease for pathological confirmation, tumour sub-typing and molecular pathology.</a:t>
            </a:r>
            <a:endParaRPr lang="en-US" sz="1100" dirty="0"/>
          </a:p>
          <a:p>
            <a:r>
              <a:rPr lang="en-GB" sz="1100" dirty="0"/>
              <a:t>“Invasive mediastinal lymphadenopathy” has poorly defined borders and cannot be easily measured. It forms conglomerate disease with other nodal stations.</a:t>
            </a:r>
          </a:p>
          <a:p>
            <a:endParaRPr lang="en-GB" sz="1100" dirty="0"/>
          </a:p>
          <a:p>
            <a:r>
              <a:rPr lang="en-US" sz="1100" dirty="0"/>
              <a:t>A specialist supportive/palliative care review should be routinely offered to all patients for whom the MDT treatment decision is ‘best supportive care’ and/or uncontrolled symptoms.</a:t>
            </a:r>
          </a:p>
        </p:txBody>
      </p:sp>
      <p:sp>
        <p:nvSpPr>
          <p:cNvPr id="28" name="Rectangle 39"/>
          <p:cNvSpPr>
            <a:spLocks noChangeArrowheads="1"/>
          </p:cNvSpPr>
          <p:nvPr/>
        </p:nvSpPr>
        <p:spPr bwMode="auto">
          <a:xfrm rot="10800000" flipH="1" flipV="1">
            <a:off x="17092" y="8257870"/>
            <a:ext cx="6793283" cy="830997"/>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a typeface="Montserrat-Light" charset="0"/>
                <a:cs typeface="Montserrat-Light" charset="0"/>
              </a:rPr>
              <a:t>D</a:t>
            </a:r>
            <a:r>
              <a:rPr lang="en-GB" sz="1000" b="1" dirty="0">
                <a:effectLst/>
                <a:ea typeface="Montserrat-Light" charset="0"/>
                <a:cs typeface="Montserrat-Light" charset="0"/>
              </a:rPr>
              <a:t>ataset for MDT discussion:</a:t>
            </a:r>
            <a:endParaRPr lang="en-US" sz="1100" dirty="0">
              <a:effectLst/>
              <a:ea typeface="Montserrat-Light" charset="0"/>
              <a:cs typeface="Montserrat-Light" charset="0"/>
            </a:endParaRPr>
          </a:p>
          <a:p>
            <a:pPr>
              <a:spcBef>
                <a:spcPts val="25"/>
              </a:spcBef>
              <a:spcAft>
                <a:spcPts val="0"/>
              </a:spcAft>
            </a:pPr>
            <a:r>
              <a:rPr lang="en-GB" sz="1000" spc="-40" dirty="0">
                <a:effectLst/>
                <a:ea typeface="Montserrat" charset="0"/>
                <a:cs typeface="Montserrat" charset="0"/>
              </a:rPr>
              <a:t>PET-CT and MR brain</a:t>
            </a:r>
            <a:r>
              <a:rPr lang="en-GB" sz="1000" spc="-5" dirty="0">
                <a:effectLst/>
                <a:ea typeface="Montserrat" charset="0"/>
                <a:cs typeface="Montserrat" charset="0"/>
              </a:rPr>
              <a:t> </a:t>
            </a:r>
            <a:r>
              <a:rPr lang="en-GB" sz="1000" spc="-40" dirty="0">
                <a:effectLst/>
                <a:ea typeface="Montserrat" charset="0"/>
                <a:cs typeface="Montserrat" charset="0"/>
              </a:rPr>
              <a:t>results</a:t>
            </a:r>
          </a:p>
          <a:p>
            <a:pPr>
              <a:spcBef>
                <a:spcPts val="25"/>
              </a:spcBef>
              <a:spcAft>
                <a:spcPts val="0"/>
              </a:spcAft>
            </a:pPr>
            <a:r>
              <a:rPr lang="en-GB" sz="1000" spc="-40" dirty="0" err="1">
                <a:ea typeface="Montserrat" charset="0"/>
                <a:cs typeface="Montserrat" charset="0"/>
              </a:rPr>
              <a:t>Bronchoscopic</a:t>
            </a:r>
            <a:r>
              <a:rPr lang="en-GB" sz="1000" spc="-40" dirty="0">
                <a:ea typeface="Montserrat" charset="0"/>
                <a:cs typeface="Montserrat" charset="0"/>
              </a:rPr>
              <a:t> / EBUS / other pathology</a:t>
            </a:r>
            <a:endParaRPr lang="en-US" sz="10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FEV</a:t>
            </a:r>
            <a:r>
              <a:rPr lang="en-GB" sz="1000" spc="-40" baseline="-25000" dirty="0">
                <a:effectLst/>
                <a:ea typeface="Montserrat" charset="0"/>
                <a:cs typeface="Montserrat" charset="0"/>
              </a:rPr>
              <a:t>1</a:t>
            </a:r>
            <a:r>
              <a:rPr lang="en-GB" sz="1000" spc="-40" dirty="0">
                <a:effectLst/>
                <a:ea typeface="Montserrat" charset="0"/>
                <a:cs typeface="Montserrat" charset="0"/>
              </a:rPr>
              <a:t>  and DLCO</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Renal function</a:t>
            </a:r>
            <a:endParaRPr lang="en-GB" sz="1000" spc="-40" dirty="0">
              <a:effectLst/>
              <a:ea typeface="Montserrat" charset="0"/>
              <a:cs typeface="Montserrat" charset="0"/>
            </a:endParaRPr>
          </a:p>
        </p:txBody>
      </p:sp>
      <p:pic>
        <p:nvPicPr>
          <p:cNvPr id="23"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5"/>
            <a:ext cx="819187" cy="48886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rotWithShape="1">
          <a:blip r:embed="rId4">
            <a:extLst>
              <a:ext uri="{28A0092B-C50C-407E-A947-70E740481C1C}">
                <a14:useLocalDpi xmlns:a14="http://schemas.microsoft.com/office/drawing/2010/main" val="0"/>
              </a:ext>
            </a:extLst>
          </a:blip>
          <a:srcRect l="18417" t="20339" r="24368" b="20729"/>
          <a:stretch/>
        </p:blipFill>
        <p:spPr>
          <a:xfrm>
            <a:off x="51679" y="1039773"/>
            <a:ext cx="1948140" cy="1372780"/>
          </a:xfrm>
          <a:prstGeom prst="rect">
            <a:avLst/>
          </a:prstGeom>
        </p:spPr>
      </p:pic>
      <p:grpSp>
        <p:nvGrpSpPr>
          <p:cNvPr id="22" name="Group 21">
            <a:extLst>
              <a:ext uri="{FF2B5EF4-FFF2-40B4-BE49-F238E27FC236}">
                <a16:creationId xmlns:a16="http://schemas.microsoft.com/office/drawing/2014/main" id="{18D12E0F-3D1D-438F-9C2B-893ACFF4F127}"/>
              </a:ext>
            </a:extLst>
          </p:cNvPr>
          <p:cNvGrpSpPr/>
          <p:nvPr/>
        </p:nvGrpSpPr>
        <p:grpSpPr>
          <a:xfrm>
            <a:off x="82370" y="5584091"/>
            <a:ext cx="6694963" cy="758985"/>
            <a:chOff x="54722" y="5515233"/>
            <a:chExt cx="6733120" cy="758985"/>
          </a:xfrm>
        </p:grpSpPr>
        <p:sp>
          <p:nvSpPr>
            <p:cNvPr id="24" name="Rectangle 37">
              <a:extLst>
                <a:ext uri="{FF2B5EF4-FFF2-40B4-BE49-F238E27FC236}">
                  <a16:creationId xmlns:a16="http://schemas.microsoft.com/office/drawing/2014/main" id="{3C6F80D3-1D67-41CE-A3D2-D7DC280EB443}"/>
                </a:ext>
              </a:extLst>
            </p:cNvPr>
            <p:cNvSpPr>
              <a:spLocks noChangeArrowheads="1"/>
            </p:cNvSpPr>
            <p:nvPr/>
          </p:nvSpPr>
          <p:spPr bwMode="auto">
            <a:xfrm>
              <a:off x="3761389" y="6005150"/>
              <a:ext cx="3026453" cy="269068"/>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assessment:</a:t>
              </a:r>
              <a:endParaRPr kumimoji="0" lang="en-GB" altLang="x-none" sz="1100" b="1" i="0" u="none" strike="noStrike" cap="none" normalizeH="0" baseline="0" dirty="0">
                <a:ln>
                  <a:noFill/>
                </a:ln>
                <a:solidFill>
                  <a:schemeClr val="bg1"/>
                </a:solidFill>
                <a:effectLst/>
              </a:endParaRPr>
            </a:p>
          </p:txBody>
        </p:sp>
        <p:sp>
          <p:nvSpPr>
            <p:cNvPr id="25" name="Text Box 115">
              <a:extLst>
                <a:ext uri="{FF2B5EF4-FFF2-40B4-BE49-F238E27FC236}">
                  <a16:creationId xmlns:a16="http://schemas.microsoft.com/office/drawing/2014/main" id="{71F6B679-D0CF-4410-BD26-6D56A4CFC7A2}"/>
                </a:ext>
              </a:extLst>
            </p:cNvPr>
            <p:cNvSpPr txBox="1">
              <a:spLocks noChangeArrowheads="1"/>
            </p:cNvSpPr>
            <p:nvPr/>
          </p:nvSpPr>
          <p:spPr bwMode="auto">
            <a:xfrm>
              <a:off x="54722" y="5515233"/>
              <a:ext cx="3963617" cy="496681"/>
            </a:xfrm>
            <a:prstGeom prst="rect">
              <a:avLst/>
            </a:prstGeom>
            <a:solidFill>
              <a:srgbClr val="FF69E7"/>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x-none" altLang="x-none" sz="1100" b="1" i="0" u="none" strike="noStrike" cap="none" normalizeH="0" baseline="0" dirty="0">
                  <a:solidFill>
                    <a:schemeClr val="tx1"/>
                  </a:solidFill>
                  <a:effectLst/>
                  <a:ea typeface="Montserrat" charset="0"/>
                  <a:cs typeface="Montserrat" charset="0"/>
                </a:rPr>
                <a:t>Diagnostic </a:t>
              </a:r>
              <a:r>
                <a:rPr kumimoji="0" lang="en-GB" altLang="x-none" sz="1100" b="1" i="0" u="none" strike="noStrike" cap="none" normalizeH="0" baseline="0" dirty="0">
                  <a:solidFill>
                    <a:schemeClr val="tx1"/>
                  </a:solidFill>
                  <a:effectLst/>
                  <a:ea typeface="Montserrat" charset="0"/>
                  <a:cs typeface="Montserrat" charset="0"/>
                </a:rPr>
                <a:t>and staging t</a:t>
              </a:r>
              <a:r>
                <a:rPr kumimoji="0" lang="x-none" altLang="x-none" sz="1100" b="1" i="0" u="none" strike="noStrike" cap="none" normalizeH="0" baseline="0" dirty="0">
                  <a:solidFill>
                    <a:schemeClr val="tx1"/>
                  </a:solidFill>
                  <a:effectLst/>
                  <a:ea typeface="Montserrat" charset="0"/>
                  <a:cs typeface="Montserrat" charset="0"/>
                </a:rPr>
                <a:t>ests </a:t>
              </a:r>
            </a:p>
          </p:txBody>
        </p:sp>
        <p:sp>
          <p:nvSpPr>
            <p:cNvPr id="27" name="Rectangle 37">
              <a:extLst>
                <a:ext uri="{FF2B5EF4-FFF2-40B4-BE49-F238E27FC236}">
                  <a16:creationId xmlns:a16="http://schemas.microsoft.com/office/drawing/2014/main" id="{AC328893-FF6E-4E4F-9146-C674814D9049}"/>
                </a:ext>
              </a:extLst>
            </p:cNvPr>
            <p:cNvSpPr>
              <a:spLocks noChangeArrowheads="1"/>
            </p:cNvSpPr>
            <p:nvPr/>
          </p:nvSpPr>
          <p:spPr bwMode="auto">
            <a:xfrm>
              <a:off x="54722" y="6012608"/>
              <a:ext cx="3737659" cy="261610"/>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Staging Bundle:</a:t>
              </a:r>
            </a:p>
          </p:txBody>
        </p:sp>
        <p:sp>
          <p:nvSpPr>
            <p:cNvPr id="32" name="Text Box 115">
              <a:extLst>
                <a:ext uri="{FF2B5EF4-FFF2-40B4-BE49-F238E27FC236}">
                  <a16:creationId xmlns:a16="http://schemas.microsoft.com/office/drawing/2014/main" id="{0B359E08-9749-4FC4-9513-2748864F6DA7}"/>
                </a:ext>
              </a:extLst>
            </p:cNvPr>
            <p:cNvSpPr txBox="1">
              <a:spLocks noChangeArrowheads="1"/>
            </p:cNvSpPr>
            <p:nvPr/>
          </p:nvSpPr>
          <p:spPr bwMode="auto">
            <a:xfrm>
              <a:off x="4018339" y="5515233"/>
              <a:ext cx="2769502" cy="496681"/>
            </a:xfrm>
            <a:prstGeom prst="rect">
              <a:avLst/>
            </a:prstGeom>
            <a:solidFill>
              <a:srgbClr val="FF69E7"/>
            </a:solidFill>
            <a:ln w="12700">
              <a:noFill/>
            </a:ln>
          </p:spPr>
          <p:txBody>
            <a:bodyPr rot="0" vert="horz" wrap="square" lIns="0" tIns="0" rIns="0" bIns="0" anchor="t" anchorCtr="0" upright="1">
              <a:noAutofit/>
            </a:bodyPr>
            <a:lstStyle/>
            <a:p>
              <a:pPr lvl="0" eaLnBrk="0" fontAlgn="base" hangingPunct="0">
                <a:spcBef>
                  <a:spcPct val="0"/>
                </a:spcBef>
                <a:spcAft>
                  <a:spcPct val="0"/>
                </a:spcAft>
              </a:pPr>
              <a:endParaRPr kumimoji="0" lang="en-GB" altLang="x-none" sz="1100" b="1" i="0" u="none" strike="noStrike" cap="none" normalizeH="0" baseline="0" dirty="0">
                <a:solidFill>
                  <a:schemeClr val="tx1"/>
                </a:solidFill>
                <a:effectLst/>
                <a:ea typeface="Montserrat" charset="0"/>
                <a:cs typeface="Montserrat" charset="0"/>
              </a:endParaRPr>
            </a:p>
            <a:p>
              <a:pPr lvl="0" algn="ctr" eaLnBrk="0" fontAlgn="base" hangingPunct="0">
                <a:spcBef>
                  <a:spcPct val="0"/>
                </a:spcBef>
                <a:spcAft>
                  <a:spcPct val="0"/>
                </a:spcAft>
              </a:pPr>
              <a:r>
                <a:rPr kumimoji="0" lang="en-GB" altLang="x-none" sz="1100" b="1" i="0" u="none" strike="noStrike" cap="none" normalizeH="0" baseline="0" dirty="0">
                  <a:solidFill>
                    <a:schemeClr val="tx1"/>
                  </a:solidFill>
                  <a:effectLst/>
                  <a:ea typeface="Montserrat" charset="0"/>
                  <a:cs typeface="Montserrat" charset="0"/>
                </a:rPr>
                <a:t>Physiology tests </a:t>
              </a:r>
              <a:r>
                <a:rPr kumimoji="0" lang="en-GB" altLang="x-none" sz="1100" i="0" u="none" strike="noStrike" cap="none" normalizeH="0" baseline="0" dirty="0">
                  <a:solidFill>
                    <a:schemeClr val="tx1"/>
                  </a:solidFill>
                  <a:effectLst/>
                  <a:ea typeface="Montserrat" charset="0"/>
                  <a:cs typeface="Montserrat" charset="0"/>
                </a:rPr>
                <a:t>(request simultaneously)</a:t>
              </a:r>
              <a:endParaRPr kumimoji="0" lang="x-none" altLang="x-none" sz="1100" i="0" u="none" strike="noStrike" cap="none" normalizeH="0" baseline="0" dirty="0">
                <a:solidFill>
                  <a:schemeClr val="tx1"/>
                </a:solidFill>
                <a:effectLst/>
                <a:ea typeface="Montserrat" charset="0"/>
                <a:cs typeface="Montserrat" charset="0"/>
              </a:endParaRPr>
            </a:p>
          </p:txBody>
        </p:sp>
      </p:grpSp>
    </p:spTree>
    <p:extLst>
      <p:ext uri="{BB962C8B-B14F-4D97-AF65-F5344CB8AC3E}">
        <p14:creationId xmlns:p14="http://schemas.microsoft.com/office/powerpoint/2010/main" val="1258198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788757" y="0"/>
            <a:ext cx="5180195" cy="577434"/>
          </a:xfrm>
          <a:prstGeom prst="rect">
            <a:avLst/>
          </a:prstGeom>
          <a:solidFill>
            <a:srgbClr val="A54AEA"/>
          </a:solidFill>
          <a:ln>
            <a:noFill/>
          </a:ln>
        </p:spPr>
        <p:txBody>
          <a:bodyPr rot="0" vert="horz" wrap="square" lIns="91440" tIns="45720" rIns="91440" bIns="45720" anchor="ctr" anchorCtr="1" upright="1">
            <a:noAutofit/>
          </a:bodyPr>
          <a:lstStyle/>
          <a:p>
            <a:pPr algn="ctr"/>
            <a:r>
              <a:rPr lang="en-GB" sz="1600" dirty="0">
                <a:solidFill>
                  <a:schemeClr val="bg1"/>
                </a:solidFill>
              </a:rPr>
              <a:t>Distant metastases</a:t>
            </a:r>
            <a:r>
              <a:rPr lang="en-US" sz="1600" dirty="0">
                <a:solidFill>
                  <a:schemeClr val="bg1"/>
                </a:solidFill>
                <a:effectLst/>
              </a:rPr>
              <a:t> </a:t>
            </a:r>
            <a:r>
              <a:rPr lang="en-GB" sz="1600" dirty="0">
                <a:solidFill>
                  <a:schemeClr val="bg1"/>
                </a:solidFill>
              </a:rPr>
              <a:t>on staging CT</a:t>
            </a:r>
            <a:endParaRPr lang="en-US" sz="1600" dirty="0">
              <a:solidFill>
                <a:schemeClr val="bg1"/>
              </a:solidFill>
            </a:endParaRPr>
          </a:p>
        </p:txBody>
      </p:sp>
      <p:sp>
        <p:nvSpPr>
          <p:cNvPr id="6" name="Rectangle 5"/>
          <p:cNvSpPr>
            <a:spLocks noChangeArrowheads="1"/>
          </p:cNvSpPr>
          <p:nvPr/>
        </p:nvSpPr>
        <p:spPr bwMode="auto">
          <a:xfrm>
            <a:off x="39365" y="2992065"/>
            <a:ext cx="6660619" cy="1117244"/>
          </a:xfrm>
          <a:prstGeom prst="rect">
            <a:avLst/>
          </a:prstGeom>
          <a:solidFill>
            <a:schemeClr val="bg1"/>
          </a:solidFill>
          <a:ln>
            <a:noFill/>
          </a:ln>
        </p:spPr>
        <p:txBody>
          <a:bodyPr rot="0" vert="horz" wrap="square" lIns="91440" tIns="45720" rIns="91440" bIns="45720" anchor="t" anchorCtr="0" upright="1">
            <a:noAutofit/>
          </a:bodyPr>
          <a:lstStyle/>
          <a:p>
            <a:endParaRPr lang="en-US" sz="1100"/>
          </a:p>
        </p:txBody>
      </p:sp>
      <p:sp>
        <p:nvSpPr>
          <p:cNvPr id="29" name="Text Box 115"/>
          <p:cNvSpPr txBox="1">
            <a:spLocks noChangeArrowheads="1"/>
          </p:cNvSpPr>
          <p:nvPr/>
        </p:nvSpPr>
        <p:spPr bwMode="auto">
          <a:xfrm>
            <a:off x="4207779" y="5709956"/>
            <a:ext cx="2577836" cy="298077"/>
          </a:xfrm>
          <a:prstGeom prst="rect">
            <a:avLst/>
          </a:prstGeom>
          <a:solidFill>
            <a:srgbClr val="A54AEA"/>
          </a:solidFill>
          <a:ln w="12700">
            <a:noFill/>
          </a:ln>
        </p:spPr>
        <p:txBody>
          <a:bodyPr rot="0" vert="horz" wrap="square" lIns="0" tIns="0" rIns="0" bIns="0" anchor="ctr" anchorCtr="0" upright="1">
            <a:noAutofit/>
          </a:bodyPr>
          <a:lstStyle/>
          <a:p>
            <a:pPr marL="57785" algn="ctr">
              <a:lnSpc>
                <a:spcPts val="1210"/>
              </a:lnSpc>
              <a:spcBef>
                <a:spcPts val="245"/>
              </a:spcBef>
              <a:spcAft>
                <a:spcPts val="0"/>
              </a:spcAft>
            </a:pPr>
            <a:r>
              <a:rPr lang="en-GB" sz="1100" b="1" dirty="0">
                <a:effectLst/>
                <a:ea typeface="Montserrat-Light" charset="0"/>
                <a:cs typeface="Montserrat-Light" charset="0"/>
              </a:rPr>
              <a:t>Physiology tests</a:t>
            </a:r>
            <a:r>
              <a:rPr lang="en-US" sz="1100" dirty="0">
                <a:ea typeface="Montserrat-Light" charset="0"/>
                <a:cs typeface="Montserrat-Light" charset="0"/>
              </a:rPr>
              <a:t> </a:t>
            </a:r>
            <a:r>
              <a:rPr lang="en-GB" sz="1100" dirty="0">
                <a:effectLst/>
                <a:ea typeface="Montserrat-Light" charset="0"/>
                <a:cs typeface="Montserrat-Light" charset="0"/>
              </a:rPr>
              <a:t>(request simultaneously)</a:t>
            </a:r>
            <a:endParaRPr lang="en-US" sz="1100" dirty="0">
              <a:effectLst/>
              <a:ea typeface="Montserrat-Light" charset="0"/>
              <a:cs typeface="Montserrat-Light" charset="0"/>
            </a:endParaRPr>
          </a:p>
        </p:txBody>
      </p:sp>
      <p:sp>
        <p:nvSpPr>
          <p:cNvPr id="30" name="Rectangle 36"/>
          <p:cNvSpPr>
            <a:spLocks noChangeArrowheads="1"/>
          </p:cNvSpPr>
          <p:nvPr/>
        </p:nvSpPr>
        <p:spPr bwMode="auto">
          <a:xfrm>
            <a:off x="-5764696" y="4736848"/>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dirty="0"/>
          </a:p>
        </p:txBody>
      </p:sp>
      <p:sp>
        <p:nvSpPr>
          <p:cNvPr id="31" name="Rectangle 37"/>
          <p:cNvSpPr>
            <a:spLocks noChangeArrowheads="1"/>
          </p:cNvSpPr>
          <p:nvPr/>
        </p:nvSpPr>
        <p:spPr bwMode="auto">
          <a:xfrm>
            <a:off x="4217457" y="5987789"/>
            <a:ext cx="2570566" cy="259834"/>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Fitness</a:t>
            </a:r>
            <a:r>
              <a:rPr kumimoji="0" lang="en-GB" altLang="x-none" sz="1100" b="1" i="0" u="none" strike="noStrike" cap="none" normalizeH="0" dirty="0">
                <a:ln>
                  <a:noFill/>
                </a:ln>
                <a:solidFill>
                  <a:schemeClr val="bg1"/>
                </a:solidFill>
                <a:effectLst/>
              </a:rPr>
              <a:t> </a:t>
            </a:r>
            <a:r>
              <a:rPr kumimoji="0" lang="en-GB" altLang="x-none" sz="1100" b="1" i="0" u="none" strike="noStrike" cap="none" normalizeH="0">
                <a:ln>
                  <a:noFill/>
                </a:ln>
                <a:solidFill>
                  <a:schemeClr val="bg1"/>
                </a:solidFill>
                <a:effectLst/>
              </a:rPr>
              <a:t>assessment:</a:t>
            </a:r>
            <a:endParaRPr kumimoji="0" lang="en-GB" altLang="x-none" sz="1100" b="1" i="0" u="none" strike="noStrike" cap="none" normalizeH="0" baseline="0" dirty="0">
              <a:ln>
                <a:noFill/>
              </a:ln>
              <a:solidFill>
                <a:schemeClr val="bg1"/>
              </a:solidFill>
              <a:effectLst/>
            </a:endParaRPr>
          </a:p>
        </p:txBody>
      </p:sp>
      <p:sp>
        <p:nvSpPr>
          <p:cNvPr id="45" name="Rectangle 44"/>
          <p:cNvSpPr/>
          <p:nvPr/>
        </p:nvSpPr>
        <p:spPr>
          <a:xfrm>
            <a:off x="2394190" y="541916"/>
            <a:ext cx="4391425" cy="500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Broadly assess for fitness for treatment</a:t>
            </a:r>
          </a:p>
          <a:p>
            <a:pPr algn="ctr"/>
            <a:endParaRPr lang="en-US" sz="1100" dirty="0"/>
          </a:p>
        </p:txBody>
      </p:sp>
      <p:sp>
        <p:nvSpPr>
          <p:cNvPr id="48" name="Rectangle 47"/>
          <p:cNvSpPr/>
          <p:nvPr/>
        </p:nvSpPr>
        <p:spPr>
          <a:xfrm>
            <a:off x="36842" y="541234"/>
            <a:ext cx="2357349" cy="485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sz="1100" dirty="0"/>
              <a:t>Assess contrast-enhanced CT of lower neck, thorax and upper abdomen</a:t>
            </a:r>
          </a:p>
        </p:txBody>
      </p:sp>
      <p:sp>
        <p:nvSpPr>
          <p:cNvPr id="52" name="Text Box 115"/>
          <p:cNvSpPr txBox="1">
            <a:spLocks noChangeArrowheads="1"/>
          </p:cNvSpPr>
          <p:nvPr/>
        </p:nvSpPr>
        <p:spPr bwMode="auto">
          <a:xfrm>
            <a:off x="62288" y="5731250"/>
            <a:ext cx="4160342" cy="276783"/>
          </a:xfrm>
          <a:prstGeom prst="rect">
            <a:avLst/>
          </a:prstGeom>
          <a:solidFill>
            <a:srgbClr val="A54AEA"/>
          </a:solidFill>
          <a:ln w="12700">
            <a:noFill/>
          </a:ln>
        </p:spPr>
        <p:txBody>
          <a:bodyPr rot="0" vert="horz" wrap="square" lIns="0" tIns="0" rIns="0" bIns="0" anchor="ctr" anchorCtr="0" upright="1">
            <a:noAutofit/>
          </a:bodyPr>
          <a:lstStyle/>
          <a:p>
            <a:pPr lvl="0" algn="ctr" eaLnBrk="0" fontAlgn="base" hangingPunct="0">
              <a:spcBef>
                <a:spcPct val="0"/>
              </a:spcBef>
              <a:spcAft>
                <a:spcPct val="0"/>
              </a:spcAft>
            </a:pPr>
            <a:r>
              <a:rPr kumimoji="0" lang="x-none" altLang="x-none" sz="1100" b="1" i="0" u="none" strike="noStrike" cap="none" normalizeH="0" baseline="0">
                <a:ln>
                  <a:noFill/>
                </a:ln>
                <a:solidFill>
                  <a:schemeClr val="tx1"/>
                </a:solidFill>
                <a:effectLst/>
                <a:ea typeface="Montserrat" charset="0"/>
                <a:cs typeface="Montserrat" charset="0"/>
              </a:rPr>
              <a:t>Diagnostic </a:t>
            </a:r>
            <a:r>
              <a:rPr kumimoji="0" lang="en-GB" altLang="x-none" sz="1100" b="1" i="0" u="none" strike="noStrike" cap="none" normalizeH="0" baseline="0" dirty="0">
                <a:ln>
                  <a:noFill/>
                </a:ln>
                <a:solidFill>
                  <a:schemeClr val="tx1"/>
                </a:solidFill>
                <a:effectLst/>
                <a:ea typeface="Montserrat" charset="0"/>
                <a:cs typeface="Montserrat" charset="0"/>
              </a:rPr>
              <a:t>and staging t</a:t>
            </a:r>
            <a:r>
              <a:rPr kumimoji="0" lang="x-none" altLang="x-none" sz="1100" b="1" i="0" u="none" strike="noStrike" cap="none" normalizeH="0" baseline="0" dirty="0">
                <a:ln>
                  <a:noFill/>
                </a:ln>
                <a:solidFill>
                  <a:schemeClr val="tx1"/>
                </a:solidFill>
                <a:effectLst/>
                <a:ea typeface="Montserrat" charset="0"/>
                <a:cs typeface="Montserrat" charset="0"/>
              </a:rPr>
              <a:t>ests </a:t>
            </a:r>
          </a:p>
        </p:txBody>
      </p:sp>
      <p:sp>
        <p:nvSpPr>
          <p:cNvPr id="54" name="Rectangle 34"/>
          <p:cNvSpPr>
            <a:spLocks noChangeArrowheads="1"/>
          </p:cNvSpPr>
          <p:nvPr/>
        </p:nvSpPr>
        <p:spPr bwMode="auto">
          <a:xfrm>
            <a:off x="62288" y="6247623"/>
            <a:ext cx="4502807" cy="2585323"/>
          </a:xfrm>
          <a:prstGeom prst="rect">
            <a:avLst/>
          </a:prstGeom>
          <a:solidFill>
            <a:srgbClr val="A54AEA"/>
          </a:solidFill>
          <a:ln>
            <a:noFill/>
          </a:ln>
          <a:effectLst/>
        </p:spPr>
        <p:txBody>
          <a:bodyPr vert="horz" wrap="square" lIns="131721" tIns="45720" rIns="91440" bIns="0" numCol="1" anchor="ctr" anchorCtr="0" compatLnSpc="1">
            <a:prstTxWarp prst="textNoShape">
              <a:avLst/>
            </a:prstTxWarp>
            <a:spAutoFit/>
          </a:bodyPr>
          <a:lstStyle/>
          <a:p>
            <a:r>
              <a:rPr lang="en-GB" sz="1100" dirty="0"/>
              <a:t>Choose the least invasive and safest sampling technique to yield adequate pathology for tumour sub-typing and targeted therapy assessment. Options include:</a:t>
            </a:r>
            <a:endParaRPr lang="en-US" sz="1100" dirty="0"/>
          </a:p>
          <a:p>
            <a:pPr marL="171450" indent="-171450">
              <a:buFont typeface="Arial" charset="0"/>
              <a:buChar char="•"/>
            </a:pPr>
            <a:r>
              <a:rPr lang="en-GB" sz="1100" dirty="0"/>
              <a:t>Diagnostic bronchoscopy (±TBNA) </a:t>
            </a:r>
          </a:p>
          <a:p>
            <a:pPr marL="171450" indent="-171450">
              <a:buFont typeface="Arial" charset="0"/>
              <a:buChar char="•"/>
            </a:pPr>
            <a:r>
              <a:rPr lang="en-GB" sz="1100" dirty="0"/>
              <a:t>Diagnostic EBUS </a:t>
            </a:r>
          </a:p>
          <a:p>
            <a:pPr marL="171450" indent="-171450">
              <a:buFont typeface="Arial" charset="0"/>
              <a:buChar char="•"/>
            </a:pPr>
            <a:r>
              <a:rPr lang="en-GB" sz="1100" dirty="0"/>
              <a:t>US or CT guided biopsy of any target area</a:t>
            </a:r>
            <a:endParaRPr lang="en-US" sz="1100" dirty="0"/>
          </a:p>
          <a:p>
            <a:pPr marL="171450" indent="-171450">
              <a:buFont typeface="Arial" charset="0"/>
              <a:buChar char="•"/>
            </a:pPr>
            <a:r>
              <a:rPr lang="en-GB" sz="1100" dirty="0"/>
              <a:t>Pleural aspiration ± medical thoracoscopy if pleural effusion.</a:t>
            </a:r>
            <a:endParaRPr lang="en-US" sz="1100" dirty="0"/>
          </a:p>
          <a:p>
            <a:pPr marL="171450" indent="-171450">
              <a:buFont typeface="Arial" charset="0"/>
              <a:buChar char="•"/>
            </a:pPr>
            <a:r>
              <a:rPr lang="en-GB" sz="1100" dirty="0"/>
              <a:t>Predictive biomarker result within 10 working days (facilitated by reflex testing)</a:t>
            </a:r>
          </a:p>
          <a:p>
            <a:pPr marL="171450" indent="-171450">
              <a:buFont typeface="Arial" charset="0"/>
              <a:buChar char="•"/>
            </a:pPr>
            <a:r>
              <a:rPr lang="en-GB" sz="1100" dirty="0"/>
              <a:t>Bone biopsy should be avoided where there is no significant soft tissue component because of decalcification time and inability to do molecular pathology</a:t>
            </a:r>
          </a:p>
          <a:p>
            <a:pPr marL="171450" indent="-171450">
              <a:buFont typeface="Arial" charset="0"/>
              <a:buChar char="•"/>
            </a:pPr>
            <a:r>
              <a:rPr lang="en-GB" sz="1100" dirty="0"/>
              <a:t>Consider PET-CT and contrast enhanced CT brain for oligometastatic disease (see separate notes)</a:t>
            </a:r>
          </a:p>
          <a:p>
            <a:pPr marL="171450" indent="-171450">
              <a:buFont typeface="Arial" charset="0"/>
              <a:buChar char="•"/>
            </a:pPr>
            <a:endParaRPr lang="en-US" sz="1100" dirty="0"/>
          </a:p>
        </p:txBody>
      </p:sp>
      <p:sp>
        <p:nvSpPr>
          <p:cNvPr id="55" name="Rectangle 37"/>
          <p:cNvSpPr>
            <a:spLocks noChangeArrowheads="1"/>
          </p:cNvSpPr>
          <p:nvPr/>
        </p:nvSpPr>
        <p:spPr bwMode="auto">
          <a:xfrm>
            <a:off x="4564392" y="6244006"/>
            <a:ext cx="2224335" cy="2462213"/>
          </a:xfrm>
          <a:prstGeom prst="rect">
            <a:avLst/>
          </a:prstGeom>
          <a:solidFill>
            <a:srgbClr val="A54AEA"/>
          </a:solidFill>
          <a:ln>
            <a:noFill/>
          </a:ln>
          <a:effec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kumimoji="0" lang="x-none" altLang="x-none" sz="1100" b="0" i="0" u="none" strike="noStrike" cap="none" normalizeH="0" baseline="0" dirty="0">
                <a:ln>
                  <a:noFill/>
                </a:ln>
                <a:effectLst/>
              </a:rPr>
              <a:t>Spirometry </a:t>
            </a:r>
            <a:r>
              <a:rPr kumimoji="0" lang="en-GB" altLang="x-none" sz="1100" b="0" i="0" u="none" strike="noStrike" cap="none" normalizeH="0" baseline="0" dirty="0">
                <a:ln>
                  <a:noFill/>
                </a:ln>
                <a:effectLst/>
              </a:rPr>
              <a:t>optional</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r>
              <a:rPr lang="en-GB" altLang="x-none" sz="1100" dirty="0"/>
              <a:t>Renal function</a:t>
            </a: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kumimoji="0" lang="en-GB" altLang="x-none" sz="1100" b="0" i="0" u="none" strike="noStrike" cap="none" normalizeH="0" baseline="0" dirty="0">
              <a:ln>
                <a:noFill/>
              </a:ln>
              <a:effectLst/>
            </a:endParaRPr>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a:p>
            <a:pPr marL="171450" marR="0" lvl="0" indent="-171450" algn="l" defTabSz="914400" rtl="0" eaLnBrk="0" fontAlgn="base" latinLnBrk="0" hangingPunct="0">
              <a:lnSpc>
                <a:spcPct val="100000"/>
              </a:lnSpc>
              <a:spcBef>
                <a:spcPct val="0"/>
              </a:spcBef>
              <a:spcAft>
                <a:spcPct val="0"/>
              </a:spcAft>
              <a:buClrTx/>
              <a:buSzTx/>
              <a:buFont typeface="Arial" charset="0"/>
              <a:buChar char="•"/>
              <a:tabLst/>
            </a:pPr>
            <a:endParaRPr lang="en-GB" altLang="x-none" sz="1100" dirty="0"/>
          </a:p>
        </p:txBody>
      </p:sp>
      <p:sp>
        <p:nvSpPr>
          <p:cNvPr id="59" name="Rectangle 37"/>
          <p:cNvSpPr>
            <a:spLocks noChangeArrowheads="1"/>
          </p:cNvSpPr>
          <p:nvPr/>
        </p:nvSpPr>
        <p:spPr bwMode="auto">
          <a:xfrm>
            <a:off x="63165" y="5987788"/>
            <a:ext cx="4159465" cy="259835"/>
          </a:xfrm>
          <a:prstGeom prst="rect">
            <a:avLst/>
          </a:prstGeom>
          <a:solidFill>
            <a:schemeClr val="tx2"/>
          </a:solidFill>
          <a:ln>
            <a:noFill/>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100" b="1" i="0" u="none" strike="noStrike" cap="none" normalizeH="0" baseline="0" dirty="0">
                <a:ln>
                  <a:noFill/>
                </a:ln>
                <a:solidFill>
                  <a:schemeClr val="bg1"/>
                </a:solidFill>
                <a:effectLst/>
              </a:rPr>
              <a:t>Request Diagnostic and </a:t>
            </a:r>
            <a:r>
              <a:rPr kumimoji="0" lang="en-GB" altLang="x-none" sz="1100" b="1" i="0" u="none" strike="noStrike" cap="none" normalizeH="0" baseline="0">
                <a:ln>
                  <a:noFill/>
                </a:ln>
                <a:solidFill>
                  <a:schemeClr val="bg1"/>
                </a:solidFill>
                <a:effectLst/>
              </a:rPr>
              <a:t>Staging Bundle:</a:t>
            </a:r>
            <a:endParaRPr kumimoji="0" lang="en-GB" altLang="x-none" sz="1100" b="1" i="0" u="none" strike="noStrike" cap="none" normalizeH="0" baseline="0" dirty="0">
              <a:ln>
                <a:noFill/>
              </a:ln>
              <a:solidFill>
                <a:schemeClr val="bg1"/>
              </a:solidFill>
              <a:effectLst/>
            </a:endParaRPr>
          </a:p>
        </p:txBody>
      </p:sp>
      <p:sp>
        <p:nvSpPr>
          <p:cNvPr id="61" name="Rectangle 60"/>
          <p:cNvSpPr>
            <a:spLocks noChangeArrowheads="1"/>
          </p:cNvSpPr>
          <p:nvPr/>
        </p:nvSpPr>
        <p:spPr bwMode="auto">
          <a:xfrm>
            <a:off x="39366" y="0"/>
            <a:ext cx="1002034" cy="541234"/>
          </a:xfrm>
          <a:prstGeom prst="rect">
            <a:avLst/>
          </a:prstGeom>
          <a:solidFill>
            <a:srgbClr val="A54AEA"/>
          </a:solidFill>
          <a:ln>
            <a:noFill/>
          </a:ln>
        </p:spPr>
        <p:txBody>
          <a:bodyPr rot="0" vert="horz" wrap="square" lIns="91440" tIns="45720" rIns="91440" bIns="45720" anchor="ctr" anchorCtr="1" upright="1">
            <a:noAutofit/>
          </a:bodyPr>
          <a:lstStyle/>
          <a:p>
            <a:pPr algn="ctr"/>
            <a:r>
              <a:rPr lang="en-GB">
                <a:solidFill>
                  <a:schemeClr val="bg1"/>
                </a:solidFill>
                <a:ea typeface="Montserrat-Light" charset="0"/>
                <a:cs typeface="Montserrat-Light" charset="0"/>
              </a:rPr>
              <a:t>DSOC </a:t>
            </a:r>
            <a:r>
              <a:rPr lang="en-GB" dirty="0">
                <a:solidFill>
                  <a:schemeClr val="bg1"/>
                </a:solidFill>
                <a:ea typeface="Montserrat-Light" charset="0"/>
                <a:cs typeface="Montserrat-Light" charset="0"/>
              </a:rPr>
              <a:t>4:</a:t>
            </a:r>
            <a:endParaRPr lang="en-US" dirty="0">
              <a:solidFill>
                <a:schemeClr val="bg1"/>
              </a:solidFill>
            </a:endParaRPr>
          </a:p>
        </p:txBody>
      </p:sp>
      <p:sp>
        <p:nvSpPr>
          <p:cNvPr id="63" name="Rectangle 62"/>
          <p:cNvSpPr>
            <a:spLocks noChangeArrowheads="1"/>
          </p:cNvSpPr>
          <p:nvPr/>
        </p:nvSpPr>
        <p:spPr bwMode="auto">
          <a:xfrm>
            <a:off x="39365" y="9410633"/>
            <a:ext cx="6746250" cy="411958"/>
          </a:xfrm>
          <a:prstGeom prst="rect">
            <a:avLst/>
          </a:prstGeom>
          <a:solidFill>
            <a:srgbClr val="A54AEA"/>
          </a:solidFill>
          <a:ln>
            <a:noFill/>
          </a:ln>
        </p:spPr>
        <p:txBody>
          <a:bodyPr rot="0" vert="horz" wrap="square" lIns="91440" tIns="45720" rIns="91440" bIns="45720" anchor="ctr" anchorCtr="1" upright="1">
            <a:noAutofit/>
          </a:bodyPr>
          <a:lstStyle/>
          <a:p>
            <a:pPr algn="ctr"/>
            <a:r>
              <a:rPr lang="en-GB" dirty="0">
                <a:solidFill>
                  <a:schemeClr val="bg1"/>
                </a:solidFill>
                <a:ea typeface="Montserrat-Light" charset="0"/>
                <a:cs typeface="Montserrat-Light" charset="0"/>
              </a:rPr>
              <a:t>Lung Cancer Diagnostic Standard of Care Bundle 4 (DSOC 4)</a:t>
            </a:r>
            <a:endParaRPr lang="en-US" dirty="0">
              <a:solidFill>
                <a:schemeClr val="bg1"/>
              </a:solidFill>
            </a:endParaRPr>
          </a:p>
        </p:txBody>
      </p:sp>
      <p:sp>
        <p:nvSpPr>
          <p:cNvPr id="38" name="TextBox 37"/>
          <p:cNvSpPr txBox="1"/>
          <p:nvPr/>
        </p:nvSpPr>
        <p:spPr>
          <a:xfrm>
            <a:off x="2288549" y="1023678"/>
            <a:ext cx="4499587" cy="1569660"/>
          </a:xfrm>
          <a:prstGeom prst="rect">
            <a:avLst/>
          </a:prstGeom>
          <a:solidFill>
            <a:srgbClr val="A54AEA"/>
          </a:solidFill>
        </p:spPr>
        <p:txBody>
          <a:bodyPr wrap="square" rtlCol="0">
            <a:spAutoFit/>
          </a:bodyPr>
          <a:lstStyle/>
          <a:p>
            <a:pPr algn="just"/>
            <a:r>
              <a:rPr lang="en-GB" sz="1200" dirty="0">
                <a:effectLst/>
                <a:ea typeface="Montserrat-Light" charset="0"/>
                <a:cs typeface="Montserrat-Light" charset="0"/>
              </a:rPr>
              <a:t>Proceed with this </a:t>
            </a:r>
            <a:r>
              <a:rPr lang="en-GB" sz="1200" dirty="0">
                <a:ea typeface="Montserrat-Light" charset="0"/>
                <a:cs typeface="Montserrat-Light" charset="0"/>
              </a:rPr>
              <a:t>standard of care where patients are </a:t>
            </a:r>
            <a:r>
              <a:rPr lang="en-GB" sz="1200" dirty="0">
                <a:effectLst/>
                <a:ea typeface="Montserrat-Light" charset="0"/>
                <a:cs typeface="Montserrat-Light" charset="0"/>
              </a:rPr>
              <a:t>thought to be fit enough for, and willing to undergo, investigations and treatment. Patients who are unfit for, or unwilling to undergo investigations and treatment, should be discussed at the MDT </a:t>
            </a:r>
            <a:r>
              <a:rPr lang="en-GB" sz="1200" dirty="0">
                <a:ea typeface="Montserrat-Light" charset="0"/>
                <a:cs typeface="Montserrat-Light" charset="0"/>
              </a:rPr>
              <a:t>meeting to explore further options including supportive care.</a:t>
            </a:r>
          </a:p>
          <a:p>
            <a:pPr algn="just"/>
            <a:endParaRPr lang="en-GB" sz="1200" dirty="0">
              <a:effectLst/>
              <a:ea typeface="Montserrat-Light" charset="0"/>
              <a:cs typeface="Montserrat-Light" charset="0"/>
            </a:endParaRPr>
          </a:p>
          <a:p>
            <a:pPr algn="just"/>
            <a:endParaRPr lang="en-GB" sz="1200" dirty="0">
              <a:effectLst/>
              <a:ea typeface="Montserrat-Light" charset="0"/>
              <a:cs typeface="Montserrat-Light" charset="0"/>
            </a:endParaRPr>
          </a:p>
          <a:p>
            <a:pPr algn="just"/>
            <a:endParaRPr lang="en-US" sz="1200" dirty="0"/>
          </a:p>
        </p:txBody>
      </p:sp>
      <p:sp>
        <p:nvSpPr>
          <p:cNvPr id="46" name="Rectangle 45"/>
          <p:cNvSpPr/>
          <p:nvPr/>
        </p:nvSpPr>
        <p:spPr>
          <a:xfrm>
            <a:off x="152522" y="2644131"/>
            <a:ext cx="6576082" cy="2292935"/>
          </a:xfrm>
          <a:prstGeom prst="rect">
            <a:avLst/>
          </a:prstGeom>
          <a:solidFill>
            <a:schemeClr val="bg1"/>
          </a:solidFill>
          <a:ln w="38100">
            <a:solidFill>
              <a:schemeClr val="tx1"/>
            </a:solidFill>
          </a:ln>
        </p:spPr>
        <p:txBody>
          <a:bodyPr wrap="square">
            <a:spAutoFit/>
          </a:bodyPr>
          <a:lstStyle/>
          <a:p>
            <a:pPr lvl="0" eaLnBrk="0" fontAlgn="base" hangingPunct="0">
              <a:spcBef>
                <a:spcPct val="0"/>
              </a:spcBef>
              <a:spcAft>
                <a:spcPct val="0"/>
              </a:spcAft>
            </a:pPr>
            <a:r>
              <a:rPr kumimoji="0" lang="x-none" altLang="x-none" sz="1100" b="1" i="0" u="none" strike="noStrike" cap="none" normalizeH="0" baseline="0" dirty="0">
                <a:ln>
                  <a:noFill/>
                </a:ln>
                <a:solidFill>
                  <a:schemeClr val="tx1"/>
                </a:solidFill>
                <a:effectLst/>
              </a:rPr>
              <a:t>Notes and guidance</a:t>
            </a:r>
            <a:endParaRPr kumimoji="0" lang="en-GB" altLang="x-none" sz="1100" b="1" i="0" u="none" strike="noStrike" cap="none" normalizeH="0" baseline="0" dirty="0">
              <a:ln>
                <a:noFill/>
              </a:ln>
              <a:solidFill>
                <a:schemeClr val="tx1"/>
              </a:solidFill>
              <a:effectLst/>
            </a:endParaRPr>
          </a:p>
          <a:p>
            <a:r>
              <a:rPr lang="en-GB" sz="1100" dirty="0"/>
              <a:t>Follow this algorithm in cases where there is clear evidence of distant metastases on CT. Sometimes this may need to be clarified with additional tests e.g. liver US/MR/CT or PET-CT.</a:t>
            </a:r>
            <a:endParaRPr lang="en-US" sz="1100" dirty="0"/>
          </a:p>
          <a:p>
            <a:endParaRPr lang="en-GB" sz="1100" dirty="0"/>
          </a:p>
          <a:p>
            <a:r>
              <a:rPr lang="en-GB" sz="1100" dirty="0"/>
              <a:t>A specialist Supportive/Palliative care review should be routinely offered to all patients, irrespective of any other treatment offered </a:t>
            </a:r>
            <a:r>
              <a:rPr lang="en-US" sz="1100" dirty="0"/>
              <a:t>and/or uncontrolled symptoms.</a:t>
            </a:r>
            <a:endParaRPr lang="en-GB" sz="1100" dirty="0"/>
          </a:p>
          <a:p>
            <a:endParaRPr lang="en-GB" sz="1100" dirty="0"/>
          </a:p>
          <a:p>
            <a:r>
              <a:rPr lang="en-GB" sz="1100" dirty="0"/>
              <a:t>Diagnostic EBUS refers to  the targeted sampling of nodal disease for pathological confirmation.</a:t>
            </a:r>
          </a:p>
          <a:p>
            <a:r>
              <a:rPr lang="en-GB" sz="1100" dirty="0"/>
              <a:t>It is essential that pathological samples are adequate to guide targeted treatment. Staging EBUS may be required to clarify tumour volume.</a:t>
            </a:r>
          </a:p>
          <a:p>
            <a:endParaRPr lang="en-GB" sz="1100" dirty="0"/>
          </a:p>
          <a:p>
            <a:r>
              <a:rPr lang="en-US" sz="1100" dirty="0"/>
              <a:t>Synchronous brain metastases may be suitable for stereotactic radiosurgery or surgery and should be discussed at the brain metastases MDT. See separate notes for metachronous oligometastatic disease.</a:t>
            </a:r>
          </a:p>
        </p:txBody>
      </p:sp>
      <p:sp>
        <p:nvSpPr>
          <p:cNvPr id="28" name="Rectangle 39"/>
          <p:cNvSpPr>
            <a:spLocks noChangeArrowheads="1"/>
          </p:cNvSpPr>
          <p:nvPr/>
        </p:nvSpPr>
        <p:spPr bwMode="auto">
          <a:xfrm rot="10800000" flipH="1" flipV="1">
            <a:off x="23128" y="8657010"/>
            <a:ext cx="6834871" cy="677108"/>
          </a:xfrm>
          <a:prstGeom prst="rect">
            <a:avLst/>
          </a:prstGeom>
          <a:solidFill>
            <a:schemeClr val="bg1"/>
          </a:solidFill>
          <a:ln>
            <a:noFill/>
          </a:ln>
          <a:effectLst/>
        </p:spPr>
        <p:txBody>
          <a:bodyPr vert="horz" wrap="square" lIns="65067" tIns="45720" rIns="91440" bIns="0" numCol="1" anchor="ctr" anchorCtr="0" compatLnSpc="1">
            <a:prstTxWarp prst="textNoShape">
              <a:avLst/>
            </a:prstTxWarp>
            <a:spAutoFit/>
          </a:bodyPr>
          <a:lstStyle/>
          <a:p>
            <a:pPr lvl="0" eaLnBrk="0" fontAlgn="base" hangingPunct="0">
              <a:spcBef>
                <a:spcPct val="0"/>
              </a:spcBef>
              <a:spcAft>
                <a:spcPct val="0"/>
              </a:spcAft>
            </a:pPr>
            <a:r>
              <a:rPr lang="en-GB" sz="1000" b="1" dirty="0">
                <a:ea typeface="Montserrat-Light" charset="0"/>
                <a:cs typeface="Montserrat-Light" charset="0"/>
              </a:rPr>
              <a:t>D</a:t>
            </a:r>
            <a:r>
              <a:rPr lang="en-GB" sz="1000" b="1" dirty="0">
                <a:effectLst/>
                <a:ea typeface="Montserrat-Light" charset="0"/>
                <a:cs typeface="Montserrat-Light" charset="0"/>
              </a:rPr>
              <a:t>ataset for MDT discussion:</a:t>
            </a:r>
            <a:endParaRPr lang="en-US" sz="1100" dirty="0">
              <a:effectLst/>
              <a:ea typeface="Montserrat-Light" charset="0"/>
              <a:cs typeface="Montserrat-Light" charset="0"/>
            </a:endParaRPr>
          </a:p>
          <a:p>
            <a:pPr>
              <a:spcBef>
                <a:spcPts val="25"/>
              </a:spcBef>
              <a:spcAft>
                <a:spcPts val="0"/>
              </a:spcAft>
            </a:pPr>
            <a:r>
              <a:rPr lang="en-GB" sz="1000" spc="-40" dirty="0" err="1">
                <a:ea typeface="Montserrat" charset="0"/>
                <a:cs typeface="Montserrat" charset="0"/>
              </a:rPr>
              <a:t>Bronchoscopic</a:t>
            </a:r>
            <a:r>
              <a:rPr lang="en-GB" sz="1000" spc="-40" dirty="0">
                <a:ea typeface="Montserrat" charset="0"/>
                <a:cs typeface="Montserrat" charset="0"/>
              </a:rPr>
              <a:t> / EBUS / other pathology</a:t>
            </a:r>
            <a:endParaRPr lang="en-US" sz="1000" spc="-40" dirty="0">
              <a:ea typeface="Montserrat" charset="0"/>
              <a:cs typeface="Montserrat" charset="0"/>
            </a:endParaRPr>
          </a:p>
          <a:p>
            <a:pPr lvl="0">
              <a:lnSpc>
                <a:spcPts val="1210"/>
              </a:lnSpc>
              <a:spcAft>
                <a:spcPts val="0"/>
              </a:spcAft>
              <a:buClr>
                <a:srgbClr val="D2232A"/>
              </a:buClr>
              <a:buSzPts val="1000"/>
              <a:tabLst>
                <a:tab pos="132715" algn="l"/>
              </a:tabLst>
            </a:pPr>
            <a:r>
              <a:rPr lang="en-GB" sz="1000" spc="-40" dirty="0">
                <a:effectLst/>
                <a:ea typeface="Montserrat" charset="0"/>
                <a:cs typeface="Montserrat" charset="0"/>
              </a:rPr>
              <a:t>Performance status, </a:t>
            </a:r>
          </a:p>
          <a:p>
            <a:pPr lvl="0">
              <a:lnSpc>
                <a:spcPts val="1210"/>
              </a:lnSpc>
              <a:spcAft>
                <a:spcPts val="0"/>
              </a:spcAft>
              <a:buClr>
                <a:srgbClr val="D2232A"/>
              </a:buClr>
              <a:buSzPts val="1000"/>
              <a:tabLst>
                <a:tab pos="132715" algn="l"/>
              </a:tabLst>
            </a:pPr>
            <a:r>
              <a:rPr lang="en-GB" sz="1000" spc="-40" dirty="0">
                <a:ea typeface="Montserrat" charset="0"/>
                <a:cs typeface="Montserrat" charset="0"/>
              </a:rPr>
              <a:t>Renal function</a:t>
            </a:r>
            <a:endParaRPr lang="en-GB" sz="1000" spc="-40" dirty="0">
              <a:effectLst/>
              <a:ea typeface="Montserrat" charset="0"/>
              <a:cs typeface="Montserrat" charset="0"/>
            </a:endParaRPr>
          </a:p>
        </p:txBody>
      </p:sp>
      <p:pic>
        <p:nvPicPr>
          <p:cNvPr id="24"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2" y="26182"/>
            <a:ext cx="762710" cy="488869"/>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9"/>
          <p:cNvSpPr>
            <a:spLocks noChangeArrowheads="1"/>
          </p:cNvSpPr>
          <p:nvPr/>
        </p:nvSpPr>
        <p:spPr bwMode="auto">
          <a:xfrm>
            <a:off x="62288" y="4983791"/>
            <a:ext cx="6723327" cy="755631"/>
          </a:xfrm>
          <a:prstGeom prst="rect">
            <a:avLst/>
          </a:prstGeom>
          <a:solidFill>
            <a:schemeClr val="tx2"/>
          </a:solidFill>
          <a:ln>
            <a:noFill/>
          </a:ln>
          <a:effectLst/>
        </p:spPr>
        <p:txBody>
          <a:bodyPr vert="horz" wrap="square" lIns="65067" tIns="77763" rIns="9144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1100" b="1" i="0" u="none" strike="noStrike" cap="none" normalizeH="0" baseline="0" dirty="0">
                <a:ln>
                  <a:noFill/>
                </a:ln>
                <a:solidFill>
                  <a:schemeClr val="bg1"/>
                </a:solidFill>
                <a:effectLst/>
              </a:rPr>
              <a:t>Commence prehabilitation </a:t>
            </a:r>
            <a:r>
              <a:rPr lang="en-GB" altLang="x-none" sz="1100" b="1" dirty="0">
                <a:solidFill>
                  <a:schemeClr val="bg1"/>
                </a:solidFill>
              </a:rPr>
              <a:t>/ </a:t>
            </a:r>
            <a:r>
              <a:rPr kumimoji="0" lang="x-none" altLang="x-none" sz="1100" b="1" i="0" u="none" strike="noStrike" cap="none" normalizeH="0" baseline="0" dirty="0">
                <a:ln>
                  <a:noFill/>
                </a:ln>
                <a:solidFill>
                  <a:schemeClr val="bg1"/>
                </a:solidFill>
                <a:effectLst/>
              </a:rPr>
              <a:t>optimisation</a:t>
            </a:r>
            <a:r>
              <a:rPr kumimoji="0" lang="en-GB" altLang="x-none" sz="1100" b="1" i="0" u="none" strike="noStrike" cap="none" normalizeH="0" baseline="0" dirty="0">
                <a:ln>
                  <a:noFill/>
                </a:ln>
                <a:solidFill>
                  <a:schemeClr val="bg1"/>
                </a:solidFill>
                <a:effectLst/>
              </a:rPr>
              <a:t> at </a:t>
            </a:r>
            <a:r>
              <a:rPr kumimoji="0" lang="x-none" altLang="x-none" sz="1100" b="1" i="0" u="none" strike="noStrike" cap="none" normalizeH="0" baseline="0" dirty="0">
                <a:ln>
                  <a:noFill/>
                </a:ln>
                <a:solidFill>
                  <a:schemeClr val="bg1"/>
                </a:solidFill>
                <a:effectLst/>
              </a:rPr>
              <a:t>first assessment – Ensure the pillars of prehabilitation are covered:</a:t>
            </a:r>
            <a:endParaRPr kumimoji="0" lang="en-GB" altLang="x-none" sz="11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x-none" sz="1100" b="1" dirty="0">
                <a:solidFill>
                  <a:schemeClr val="bg1"/>
                </a:solidFill>
              </a:rPr>
              <a:t>Offer smoking cessation                       Encourage physical activity                     Prevent and manage malnutrition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x-none" sz="1100" b="1" i="0" u="none" strike="noStrike" cap="none" normalizeH="0" baseline="0" dirty="0">
              <a:ln>
                <a:noFill/>
              </a:ln>
              <a:solidFill>
                <a:schemeClr val="bg1"/>
              </a:solidFill>
              <a:effectLst/>
            </a:endParaRPr>
          </a:p>
          <a:p>
            <a:pPr lvl="0" algn="ctr" eaLnBrk="0" fontAlgn="base" hangingPunct="0">
              <a:spcBef>
                <a:spcPct val="0"/>
              </a:spcBef>
              <a:spcAft>
                <a:spcPct val="0"/>
              </a:spcAft>
            </a:pPr>
            <a:r>
              <a:rPr lang="en-GB" altLang="x-none" sz="1100" b="1" dirty="0">
                <a:solidFill>
                  <a:schemeClr val="bg1"/>
                </a:solidFill>
              </a:rPr>
              <a:t>Refer to Lung Cancer Nurse Specialist                                                                       Consider participation in research </a:t>
            </a:r>
            <a:endParaRPr lang="x-none" altLang="x-none" sz="1100" dirty="0">
              <a:solidFill>
                <a:schemeClr val="bg1"/>
              </a:solidFill>
            </a:endParaRPr>
          </a:p>
        </p:txBody>
      </p:sp>
      <p:pic>
        <p:nvPicPr>
          <p:cNvPr id="22" name="Picture 21"/>
          <p:cNvPicPr>
            <a:picLocks noChangeAspect="1"/>
          </p:cNvPicPr>
          <p:nvPr/>
        </p:nvPicPr>
        <p:blipFill rotWithShape="1">
          <a:blip r:embed="rId4">
            <a:extLst>
              <a:ext uri="{28A0092B-C50C-407E-A947-70E740481C1C}">
                <a14:useLocalDpi xmlns:a14="http://schemas.microsoft.com/office/drawing/2010/main" val="0"/>
              </a:ext>
            </a:extLst>
          </a:blip>
          <a:srcRect l="34280" t="28649" r="33653" b="22143"/>
          <a:stretch/>
        </p:blipFill>
        <p:spPr>
          <a:xfrm>
            <a:off x="34340" y="1015391"/>
            <a:ext cx="2254210" cy="1577947"/>
          </a:xfrm>
          <a:prstGeom prst="rect">
            <a:avLst/>
          </a:prstGeom>
        </p:spPr>
      </p:pic>
    </p:spTree>
    <p:extLst>
      <p:ext uri="{BB962C8B-B14F-4D97-AF65-F5344CB8AC3E}">
        <p14:creationId xmlns:p14="http://schemas.microsoft.com/office/powerpoint/2010/main" val="176881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321" y="674603"/>
            <a:ext cx="2131353" cy="276999"/>
          </a:xfrm>
          <a:prstGeom prst="rect">
            <a:avLst/>
          </a:prstGeom>
          <a:noFill/>
        </p:spPr>
        <p:txBody>
          <a:bodyPr wrap="none" rtlCol="0">
            <a:spAutoFit/>
          </a:bodyPr>
          <a:lstStyle/>
          <a:p>
            <a:r>
              <a:rPr lang="en-US" sz="1200" b="1" dirty="0"/>
              <a:t>Notes for all Lung Cancer SOCs</a:t>
            </a:r>
          </a:p>
        </p:txBody>
      </p:sp>
      <p:sp>
        <p:nvSpPr>
          <p:cNvPr id="3" name="TextBox 2"/>
          <p:cNvSpPr txBox="1"/>
          <p:nvPr/>
        </p:nvSpPr>
        <p:spPr>
          <a:xfrm>
            <a:off x="533321" y="1123094"/>
            <a:ext cx="5460274" cy="5170646"/>
          </a:xfrm>
          <a:prstGeom prst="rect">
            <a:avLst/>
          </a:prstGeom>
          <a:noFill/>
        </p:spPr>
        <p:txBody>
          <a:bodyPr wrap="square" rtlCol="0">
            <a:spAutoFit/>
          </a:bodyPr>
          <a:lstStyle/>
          <a:p>
            <a:pPr algn="just"/>
            <a:r>
              <a:rPr lang="en-US" sz="1100" dirty="0"/>
              <a:t>EBUS ± EUS: The majority of assessments will involve EBUS only but EUS or EUSB may be added where indicated.</a:t>
            </a:r>
          </a:p>
          <a:p>
            <a:pPr algn="just"/>
            <a:endParaRPr lang="en-US" sz="1100" dirty="0"/>
          </a:p>
          <a:p>
            <a:pPr algn="just"/>
            <a:r>
              <a:rPr lang="en-US" sz="1100" dirty="0"/>
              <a:t>Staging EBUS ± EUS: Patients may need to be referred to a specialist </a:t>
            </a:r>
            <a:r>
              <a:rPr lang="en-US" sz="1100" dirty="0" err="1"/>
              <a:t>centre</a:t>
            </a:r>
            <a:r>
              <a:rPr lang="en-US" sz="1100" dirty="0"/>
              <a:t> for this.  There should be a  mechanism for rapid e-referral and prompt testing in line with the National Optimal Lung Cancer Pathway and the NHSE EBUS service specification.</a:t>
            </a:r>
          </a:p>
          <a:p>
            <a:pPr algn="just"/>
            <a:endParaRPr lang="en-US" sz="1100" dirty="0"/>
          </a:p>
          <a:p>
            <a:pPr algn="just"/>
            <a:r>
              <a:rPr lang="en-US" sz="1100" dirty="0"/>
              <a:t>Reflex testing: refers to the block testing of pathological samples to assess for suitability for targeted therapy. The specific tests depend on the drugs available so will change as new drugs are approved for use.</a:t>
            </a:r>
          </a:p>
          <a:p>
            <a:pPr algn="just"/>
            <a:endParaRPr lang="en-US" sz="1100" dirty="0"/>
          </a:p>
          <a:p>
            <a:pPr algn="just"/>
            <a:r>
              <a:rPr lang="en-US" sz="1100" b="1" dirty="0"/>
              <a:t>Oligometastatic Disease</a:t>
            </a:r>
          </a:p>
          <a:p>
            <a:pPr algn="just"/>
            <a:endParaRPr lang="en-US" sz="1100" dirty="0"/>
          </a:p>
          <a:p>
            <a:pPr algn="just"/>
            <a:r>
              <a:rPr lang="en-US" sz="1100" dirty="0"/>
              <a:t>Synchronous brain metastases may be treated by surgery or stereotactic radiosurgery. MDTs may also elect to treat other synchronous oligometastatic sites by surgery on an individual basis (no current guidance).</a:t>
            </a:r>
          </a:p>
          <a:p>
            <a:pPr algn="just"/>
            <a:endParaRPr lang="en-US" sz="1100" dirty="0"/>
          </a:p>
          <a:p>
            <a:pPr lvl="0" algn="just"/>
            <a:r>
              <a:rPr lang="en-GB" sz="1100" dirty="0"/>
              <a:t>NHS England have published eligibility criteria for consideration of SABR for oligometastatic disease (see link below) in summary:</a:t>
            </a:r>
          </a:p>
          <a:p>
            <a:pPr lvl="0" algn="just"/>
            <a:endParaRPr lang="en-GB" sz="1100" dirty="0"/>
          </a:p>
          <a:p>
            <a:pPr marL="171450" lvl="0" indent="-171450" algn="just">
              <a:buFont typeface="Arial" charset="0"/>
              <a:buChar char="•"/>
            </a:pPr>
            <a:r>
              <a:rPr lang="en-GB" sz="1100" dirty="0"/>
              <a:t>Confirmed histological diagnosis</a:t>
            </a:r>
          </a:p>
          <a:p>
            <a:pPr marL="171450" lvl="0" indent="-171450" algn="just">
              <a:buFont typeface="Arial" charset="0"/>
              <a:buChar char="•"/>
            </a:pPr>
            <a:r>
              <a:rPr lang="en-GB" sz="1100" dirty="0"/>
              <a:t>1-3 sites of metastatic disease confined to 1 – 2 extracranial organs which can be treated with SABR to a radical radiation dose. </a:t>
            </a:r>
            <a:endParaRPr lang="en-US" sz="1100" dirty="0"/>
          </a:p>
          <a:p>
            <a:pPr marL="171450" lvl="0" indent="-171450" algn="just">
              <a:buFont typeface="Arial" charset="0"/>
              <a:buChar char="•"/>
            </a:pPr>
            <a:r>
              <a:rPr lang="en-GB" sz="1100" dirty="0"/>
              <a:t>Maximum size of any single metastasis 5cm</a:t>
            </a:r>
            <a:endParaRPr lang="en-US" sz="1100" dirty="0"/>
          </a:p>
          <a:p>
            <a:pPr marL="171450" lvl="0" indent="-171450" algn="just">
              <a:buFont typeface="Arial" charset="0"/>
              <a:buChar char="•"/>
            </a:pPr>
            <a:r>
              <a:rPr lang="en-GB" sz="1100" dirty="0"/>
              <a:t>Disease free interval from primary treatment &gt; 6 months</a:t>
            </a:r>
          </a:p>
          <a:p>
            <a:pPr marL="171450" lvl="0" indent="-171450" algn="just">
              <a:buFont typeface="Arial" charset="0"/>
              <a:buChar char="•"/>
            </a:pPr>
            <a:r>
              <a:rPr lang="en-GB" sz="1100" dirty="0"/>
              <a:t>Life expectancy &gt; 6 months </a:t>
            </a:r>
            <a:endParaRPr lang="en-US" sz="1100" dirty="0"/>
          </a:p>
          <a:p>
            <a:pPr marL="171450" lvl="0" indent="-171450" algn="just">
              <a:buFont typeface="Arial" charset="0"/>
              <a:buChar char="•"/>
            </a:pPr>
            <a:r>
              <a:rPr lang="en-GB" sz="1100" dirty="0"/>
              <a:t>WHO performance status ≤ 2 </a:t>
            </a:r>
          </a:p>
          <a:p>
            <a:pPr marL="171450" indent="-171450" algn="just">
              <a:buFont typeface="Arial" charset="0"/>
              <a:buChar char="•"/>
            </a:pPr>
            <a:r>
              <a:rPr lang="en-GB" sz="1100" dirty="0"/>
              <a:t>All patients to be discussed at SABR MDT with presence of, or prior discussion with a disease site specific oncologist </a:t>
            </a:r>
          </a:p>
        </p:txBody>
      </p:sp>
      <p:sp>
        <p:nvSpPr>
          <p:cNvPr id="4" name="TextBox 3"/>
          <p:cNvSpPr txBox="1"/>
          <p:nvPr/>
        </p:nvSpPr>
        <p:spPr>
          <a:xfrm>
            <a:off x="533322" y="6889754"/>
            <a:ext cx="6050358" cy="2970044"/>
          </a:xfrm>
          <a:prstGeom prst="rect">
            <a:avLst/>
          </a:prstGeom>
          <a:noFill/>
        </p:spPr>
        <p:txBody>
          <a:bodyPr wrap="square" rtlCol="0">
            <a:spAutoFit/>
          </a:bodyPr>
          <a:lstStyle/>
          <a:p>
            <a:r>
              <a:rPr lang="en-US" sz="1100" b="1" dirty="0"/>
              <a:t>Abbreviations</a:t>
            </a:r>
          </a:p>
          <a:p>
            <a:r>
              <a:rPr lang="en-US" sz="1100" dirty="0"/>
              <a:t>CT: computed tomography</a:t>
            </a:r>
          </a:p>
          <a:p>
            <a:r>
              <a:rPr lang="en-US" sz="1100" dirty="0"/>
              <a:t>PET-CT: Positron emission tomography and computed tomography</a:t>
            </a:r>
          </a:p>
          <a:p>
            <a:r>
              <a:rPr lang="en-US" sz="1100" dirty="0"/>
              <a:t>US: Ultrasound</a:t>
            </a:r>
          </a:p>
          <a:p>
            <a:r>
              <a:rPr lang="en-US" sz="1100" dirty="0"/>
              <a:t>MRI: Magnetic resonance imaging</a:t>
            </a:r>
          </a:p>
          <a:p>
            <a:r>
              <a:rPr lang="en-US" sz="1100" dirty="0"/>
              <a:t>EBUS: Endobronchial ultrasound with needle sampling. Here refers to linear EBUS unless radial US specified</a:t>
            </a:r>
          </a:p>
          <a:p>
            <a:r>
              <a:rPr lang="en-US" sz="1100" dirty="0"/>
              <a:t>EUS / EUSB: Endoscopic ultrasound / Endoscopic ultrasound with EBUS scope</a:t>
            </a:r>
          </a:p>
          <a:p>
            <a:r>
              <a:rPr lang="en-US" sz="1100" dirty="0"/>
              <a:t>CPEX: Cardiopulmonary exercise test</a:t>
            </a:r>
          </a:p>
          <a:p>
            <a:r>
              <a:rPr lang="en-US" sz="1100" dirty="0"/>
              <a:t>ECG: Electrocardiogram</a:t>
            </a:r>
          </a:p>
          <a:p>
            <a:r>
              <a:rPr lang="en-US" sz="1100" dirty="0"/>
              <a:t>SABR: Stereotactic Ablative Body Radiation</a:t>
            </a:r>
          </a:p>
          <a:p>
            <a:r>
              <a:rPr lang="en-US" sz="1100" dirty="0"/>
              <a:t>MDT: Multidisciplinary Team</a:t>
            </a:r>
          </a:p>
          <a:p>
            <a:endParaRPr lang="en-US" sz="1100" dirty="0"/>
          </a:p>
          <a:p>
            <a:endParaRPr lang="en-US" sz="1100" dirty="0"/>
          </a:p>
          <a:p>
            <a:r>
              <a:rPr lang="en-GB" sz="1100" dirty="0">
                <a:solidFill>
                  <a:srgbClr val="3F3F3F"/>
                </a:solidFill>
                <a:latin typeface="Helvetica" pitchFamily="2" charset="0"/>
              </a:rPr>
              <a:t>Oligometastatic guidelines:  </a:t>
            </a:r>
            <a:r>
              <a:rPr lang="en-GB" sz="1100" dirty="0" err="1">
                <a:solidFill>
                  <a:srgbClr val="3F3F3F"/>
                </a:solidFill>
                <a:effectLst/>
                <a:latin typeface="Helvetica" pitchFamily="2" charset="0"/>
              </a:rPr>
              <a:t>www.england.nhs.uk</a:t>
            </a:r>
            <a:r>
              <a:rPr lang="en-GB" sz="1100" dirty="0">
                <a:solidFill>
                  <a:srgbClr val="3F3F3F"/>
                </a:solidFill>
                <a:effectLst/>
                <a:latin typeface="Helvetica" pitchFamily="2" charset="0"/>
              </a:rPr>
              <a:t>/</a:t>
            </a:r>
            <a:r>
              <a:rPr lang="en-GB" sz="1100" dirty="0" err="1">
                <a:solidFill>
                  <a:srgbClr val="3F3F3F"/>
                </a:solidFill>
                <a:effectLst/>
                <a:latin typeface="Helvetica" pitchFamily="2" charset="0"/>
              </a:rPr>
              <a:t>wp</a:t>
            </a:r>
            <a:r>
              <a:rPr lang="en-GB" sz="1100" dirty="0">
                <a:solidFill>
                  <a:srgbClr val="3F3F3F"/>
                </a:solidFill>
                <a:effectLst/>
                <a:latin typeface="Helvetica" pitchFamily="2" charset="0"/>
              </a:rPr>
              <a:t>-content/uploads/2020/03/1908-cc-policy-sbar-for-metachronous-extracranial-oligometastatic-cancer.pdf</a:t>
            </a:r>
          </a:p>
          <a:p>
            <a:endParaRPr lang="en-US" sz="1100" dirty="0"/>
          </a:p>
        </p:txBody>
      </p:sp>
      <p:pic>
        <p:nvPicPr>
          <p:cNvPr id="5"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0" y="500545"/>
            <a:ext cx="819187" cy="525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85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p:cNvSpPr txBox="1"/>
          <p:nvPr/>
        </p:nvSpPr>
        <p:spPr>
          <a:xfrm rot="16200000">
            <a:off x="-3683566" y="5089365"/>
            <a:ext cx="8450574" cy="560069"/>
          </a:xfrm>
          <a:prstGeom prst="rect">
            <a:avLst/>
          </a:prstGeom>
          <a:solidFill>
            <a:schemeClr val="bg1">
              <a:lumMod val="95000"/>
            </a:schemeClr>
          </a:solidFill>
          <a:ln>
            <a:solidFill>
              <a:schemeClr val="tx1"/>
            </a:solidFill>
            <a:prstDash val="sysDot"/>
          </a:ln>
        </p:spPr>
        <p:txBody>
          <a:bodyPr wrap="square" rtlCol="0">
            <a:spAutoFit/>
          </a:bodyPr>
          <a:lstStyle/>
          <a:p>
            <a:pPr algn="ctr"/>
            <a:endParaRPr lang="en-GB" sz="900" dirty="0">
              <a:latin typeface="+mj-lt"/>
            </a:endParaRPr>
          </a:p>
        </p:txBody>
      </p:sp>
      <p:cxnSp>
        <p:nvCxnSpPr>
          <p:cNvPr id="244" name="AutoShape 2"/>
          <p:cNvCxnSpPr>
            <a:cxnSpLocks noChangeShapeType="1"/>
            <a:stCxn id="253" idx="3"/>
            <a:endCxn id="284" idx="0"/>
          </p:cNvCxnSpPr>
          <p:nvPr/>
        </p:nvCxnSpPr>
        <p:spPr bwMode="auto">
          <a:xfrm>
            <a:off x="5697446" y="6415936"/>
            <a:ext cx="151896" cy="257303"/>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6" name="AutoShape 5"/>
          <p:cNvCxnSpPr>
            <a:cxnSpLocks noChangeShapeType="1"/>
            <a:stCxn id="281" idx="2"/>
            <a:endCxn id="254" idx="0"/>
          </p:cNvCxnSpPr>
          <p:nvPr/>
        </p:nvCxnSpPr>
        <p:spPr bwMode="auto">
          <a:xfrm flipH="1">
            <a:off x="537909" y="3198542"/>
            <a:ext cx="3810" cy="52290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8" name="AutoShape 14"/>
          <p:cNvCxnSpPr>
            <a:cxnSpLocks noChangeShapeType="1"/>
            <a:stCxn id="353" idx="2"/>
          </p:cNvCxnSpPr>
          <p:nvPr/>
        </p:nvCxnSpPr>
        <p:spPr bwMode="auto">
          <a:xfrm>
            <a:off x="3625702" y="3169642"/>
            <a:ext cx="0" cy="127328"/>
          </a:xfrm>
          <a:prstGeom prst="straightConnector1">
            <a:avLst/>
          </a:prstGeom>
          <a:noFill/>
          <a:ln w="9525">
            <a:solidFill>
              <a:srgbClr val="000000"/>
            </a:solidFill>
            <a:round/>
            <a:headEnd/>
            <a:tailEnd type="none" w="med" len="med"/>
          </a:ln>
          <a:extLst>
            <a:ext uri="{909E8E84-426E-40DD-AFC4-6F175D3DCCD1}">
              <a14:hiddenFill xmlns:a14="http://schemas.microsoft.com/office/drawing/2010/main">
                <a:noFill/>
              </a14:hiddenFill>
            </a:ext>
          </a:extLst>
        </p:spPr>
      </p:cxnSp>
      <p:cxnSp>
        <p:nvCxnSpPr>
          <p:cNvPr id="249" name="AutoShape 15"/>
          <p:cNvCxnSpPr>
            <a:cxnSpLocks noChangeShapeType="1"/>
            <a:stCxn id="254" idx="2"/>
            <a:endCxn id="255" idx="0"/>
          </p:cNvCxnSpPr>
          <p:nvPr/>
        </p:nvCxnSpPr>
        <p:spPr bwMode="auto">
          <a:xfrm>
            <a:off x="537909" y="3950029"/>
            <a:ext cx="0" cy="318612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0" name="AutoShape 16"/>
          <p:cNvCxnSpPr>
            <a:cxnSpLocks noChangeShapeType="1"/>
            <a:endCxn id="258" idx="0"/>
          </p:cNvCxnSpPr>
          <p:nvPr/>
        </p:nvCxnSpPr>
        <p:spPr bwMode="auto">
          <a:xfrm>
            <a:off x="537909" y="8743642"/>
            <a:ext cx="3811" cy="19375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2" name="AutoShape 18"/>
          <p:cNvCxnSpPr>
            <a:cxnSpLocks noChangeShapeType="1"/>
            <a:stCxn id="255" idx="2"/>
            <a:endCxn id="256" idx="0"/>
          </p:cNvCxnSpPr>
          <p:nvPr/>
        </p:nvCxnSpPr>
        <p:spPr bwMode="auto">
          <a:xfrm>
            <a:off x="537909" y="7364742"/>
            <a:ext cx="1906" cy="5513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3" name="Text Box 23"/>
          <p:cNvSpPr txBox="1">
            <a:spLocks noChangeArrowheads="1"/>
          </p:cNvSpPr>
          <p:nvPr/>
        </p:nvSpPr>
        <p:spPr bwMode="auto">
          <a:xfrm>
            <a:off x="1166945" y="6303375"/>
            <a:ext cx="4530501" cy="22512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Full MDT </a:t>
            </a:r>
            <a:r>
              <a:rPr lang="en-GB" sz="900" b="1" dirty="0">
                <a:latin typeface="+mj-lt"/>
                <a:ea typeface="ÇlÇr ñæí©" charset="0"/>
              </a:rPr>
              <a:t>d</a:t>
            </a:r>
            <a:r>
              <a:rPr kumimoji="0" lang="en-GB" sz="900" b="1" i="0" u="none" strike="noStrike" cap="none" normalizeH="0" baseline="0" dirty="0">
                <a:ln>
                  <a:noFill/>
                </a:ln>
                <a:solidFill>
                  <a:schemeClr val="tx1"/>
                </a:solidFill>
                <a:effectLst/>
                <a:latin typeface="+mj-lt"/>
                <a:ea typeface="ÇlÇr ñæí©" charset="0"/>
              </a:rPr>
              <a:t>iscussion of treatment options</a:t>
            </a:r>
            <a:endParaRPr kumimoji="0" lang="en-GB" sz="900" b="0" i="0" u="none" strike="noStrike" cap="none" normalizeH="0" baseline="0" dirty="0">
              <a:ln>
                <a:noFill/>
              </a:ln>
              <a:solidFill>
                <a:schemeClr val="tx1"/>
              </a:solidFill>
              <a:effectLst/>
              <a:latin typeface="+mj-lt"/>
            </a:endParaRPr>
          </a:p>
        </p:txBody>
      </p:sp>
      <p:sp>
        <p:nvSpPr>
          <p:cNvPr id="254" name="Text Box 24"/>
          <p:cNvSpPr txBox="1">
            <a:spLocks noChangeArrowheads="1"/>
          </p:cNvSpPr>
          <p:nvPr/>
        </p:nvSpPr>
        <p:spPr bwMode="auto">
          <a:xfrm>
            <a:off x="254065" y="3721445"/>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1-6</a:t>
            </a:r>
            <a:endParaRPr kumimoji="0" lang="en-GB" sz="2400" b="0" i="0" u="none" strike="noStrike" cap="none" normalizeH="0" baseline="0" dirty="0">
              <a:ln>
                <a:noFill/>
              </a:ln>
              <a:solidFill>
                <a:schemeClr val="tx1"/>
              </a:solidFill>
              <a:effectLst/>
              <a:latin typeface="+mj-lt"/>
            </a:endParaRPr>
          </a:p>
        </p:txBody>
      </p:sp>
      <p:sp>
        <p:nvSpPr>
          <p:cNvPr id="255" name="Text Box 25"/>
          <p:cNvSpPr txBox="1">
            <a:spLocks noChangeArrowheads="1"/>
          </p:cNvSpPr>
          <p:nvPr/>
        </p:nvSpPr>
        <p:spPr bwMode="auto">
          <a:xfrm>
            <a:off x="254064" y="7136158"/>
            <a:ext cx="567689" cy="228584"/>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28 </a:t>
            </a:r>
            <a:endParaRPr kumimoji="0" lang="en-GB" sz="900" b="0" i="0" u="none" strike="noStrike" cap="none" normalizeH="0" baseline="0" dirty="0">
              <a:ln>
                <a:noFill/>
              </a:ln>
              <a:solidFill>
                <a:schemeClr val="tx1"/>
              </a:solidFill>
              <a:effectLst/>
              <a:latin typeface="+mj-lt"/>
            </a:endParaRPr>
          </a:p>
        </p:txBody>
      </p:sp>
      <p:sp>
        <p:nvSpPr>
          <p:cNvPr id="256" name="Text Box 26"/>
          <p:cNvSpPr txBox="1">
            <a:spLocks noChangeArrowheads="1"/>
          </p:cNvSpPr>
          <p:nvPr/>
        </p:nvSpPr>
        <p:spPr bwMode="auto">
          <a:xfrm>
            <a:off x="257876" y="7916058"/>
            <a:ext cx="56387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33</a:t>
            </a:r>
            <a:endParaRPr kumimoji="0" lang="en-GB" sz="2400" b="0" i="0" u="none" strike="noStrike" cap="none" normalizeH="0" baseline="0" dirty="0">
              <a:ln>
                <a:noFill/>
              </a:ln>
              <a:solidFill>
                <a:schemeClr val="tx1"/>
              </a:solidFill>
              <a:effectLst/>
              <a:latin typeface="+mj-lt"/>
            </a:endParaRPr>
          </a:p>
        </p:txBody>
      </p:sp>
      <p:sp>
        <p:nvSpPr>
          <p:cNvPr id="258" name="Text Box 27"/>
          <p:cNvSpPr txBox="1">
            <a:spLocks noChangeArrowheads="1"/>
          </p:cNvSpPr>
          <p:nvPr/>
        </p:nvSpPr>
        <p:spPr bwMode="auto">
          <a:xfrm>
            <a:off x="261684" y="8937401"/>
            <a:ext cx="560071" cy="228584"/>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49</a:t>
            </a:r>
            <a:r>
              <a:rPr kumimoji="0" lang="en-GB" sz="900" b="1" i="0" u="none" strike="noStrike" cap="none" normalizeH="0" baseline="30000" dirty="0">
                <a:ln>
                  <a:noFill/>
                </a:ln>
                <a:solidFill>
                  <a:schemeClr val="tx1"/>
                </a:solidFill>
                <a:effectLst/>
                <a:latin typeface="+mj-lt"/>
                <a:ea typeface="ÇlÇr ñæí©" charset="0"/>
              </a:rPr>
              <a:t>£</a:t>
            </a:r>
            <a:endParaRPr kumimoji="0" lang="en-GB" sz="2400" b="0" i="0" u="none" strike="noStrike" cap="none" normalizeH="0" baseline="30000" dirty="0">
              <a:ln>
                <a:noFill/>
              </a:ln>
              <a:solidFill>
                <a:schemeClr val="tx1"/>
              </a:solidFill>
              <a:effectLst/>
              <a:latin typeface="+mj-lt"/>
            </a:endParaRPr>
          </a:p>
        </p:txBody>
      </p:sp>
      <p:sp>
        <p:nvSpPr>
          <p:cNvPr id="265" name="Text Box 33"/>
          <p:cNvSpPr txBox="1">
            <a:spLocks noChangeArrowheads="1"/>
          </p:cNvSpPr>
          <p:nvPr/>
        </p:nvSpPr>
        <p:spPr bwMode="auto">
          <a:xfrm>
            <a:off x="1448064" y="4385510"/>
            <a:ext cx="2303041" cy="193487"/>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Suitable for potentially curative treatment? </a:t>
            </a:r>
            <a:r>
              <a:rPr kumimoji="0" lang="en-GB" sz="900" b="1" i="0" u="none" strike="noStrike" cap="none" normalizeH="0" baseline="0" dirty="0">
                <a:ln>
                  <a:noFill/>
                </a:ln>
                <a:solidFill>
                  <a:schemeClr val="tx1"/>
                </a:solidFill>
                <a:effectLst/>
                <a:latin typeface="+mj-lt"/>
                <a:ea typeface="ÇlÇr ñæí©" charset="0"/>
              </a:rPr>
              <a:t>#</a:t>
            </a:r>
            <a:r>
              <a:rPr kumimoji="0" lang="en-GB" sz="900" b="0" i="0" u="none" strike="noStrike" cap="none" normalizeH="0" baseline="0" dirty="0">
                <a:ln>
                  <a:noFill/>
                </a:ln>
                <a:solidFill>
                  <a:schemeClr val="tx1"/>
                </a:solidFill>
                <a:effectLst/>
                <a:latin typeface="+mj-lt"/>
                <a:ea typeface="ÇlÇr ñæí©" charset="0"/>
              </a:rPr>
              <a:t> </a:t>
            </a:r>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275" name="Text Box 35"/>
          <p:cNvSpPr txBox="1">
            <a:spLocks noChangeArrowheads="1"/>
          </p:cNvSpPr>
          <p:nvPr/>
        </p:nvSpPr>
        <p:spPr bwMode="auto">
          <a:xfrm>
            <a:off x="890750" y="3668451"/>
            <a:ext cx="3408626" cy="5713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n-lt"/>
                <a:ea typeface="ÇlÇr ñæí©" charset="0"/>
              </a:rPr>
              <a:t>Fast track lung cancer clinic. Assessment by LCNS. </a:t>
            </a:r>
          </a:p>
          <a:p>
            <a:pPr algn="ctr" defTabSz="914400"/>
            <a:r>
              <a:rPr lang="en-GB" sz="800" dirty="0">
                <a:latin typeface="+mn-lt"/>
                <a:ea typeface="ÇlÇr ñæí©" charset="0"/>
              </a:rPr>
              <a:t>Diagnostic process plan / diagnostic planning meeting prior to clinic. Treatment of co-morbidity and palliation / treatment of symptoms / </a:t>
            </a:r>
            <a:r>
              <a:rPr lang="en-GB" sz="800" dirty="0" err="1">
                <a:latin typeface="+mn-lt"/>
                <a:ea typeface="ÇlÇr ñæí©" charset="0"/>
              </a:rPr>
              <a:t>prehabilitation</a:t>
            </a:r>
            <a:r>
              <a:rPr lang="en-GB" sz="800" dirty="0">
                <a:latin typeface="+mn-lt"/>
                <a:ea typeface="ÇlÇr ñæí©" charset="0"/>
              </a:rPr>
              <a:t> and smoking cessation. </a:t>
            </a:r>
            <a:r>
              <a:rPr lang="en-GB" sz="800" dirty="0">
                <a:latin typeface="+mj-lt"/>
                <a:ea typeface="ÇlÇr ñæí©" charset="0"/>
              </a:rPr>
              <a:t>Consider predictive blood biomarker.</a:t>
            </a:r>
            <a:endParaRPr lang="en-GB" sz="800" dirty="0"/>
          </a:p>
          <a:p>
            <a:pPr algn="ctr" defTabSz="914400"/>
            <a:endParaRPr lang="en-GB" sz="800" dirty="0">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900" dirty="0">
              <a:latin typeface="+mn-lt"/>
              <a:ea typeface="ÇlÇr ñæí©" charset="0"/>
            </a:endParaRPr>
          </a:p>
        </p:txBody>
      </p:sp>
      <p:sp>
        <p:nvSpPr>
          <p:cNvPr id="278" name="Text Box 37"/>
          <p:cNvSpPr txBox="1">
            <a:spLocks noChangeArrowheads="1"/>
          </p:cNvSpPr>
          <p:nvPr/>
        </p:nvSpPr>
        <p:spPr bwMode="auto">
          <a:xfrm>
            <a:off x="881422" y="4902995"/>
            <a:ext cx="2000530" cy="8143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800" b="1" dirty="0">
                <a:latin typeface="+mj-lt"/>
                <a:ea typeface="ÇlÇr ñæí©" charset="0"/>
              </a:rPr>
              <a:t>Curative Intent Management pathway</a:t>
            </a:r>
            <a:r>
              <a:rPr lang="en-GB" sz="800" dirty="0">
                <a:latin typeface="+mj-lt"/>
                <a:ea typeface="ÇlÇr ñæí©" charset="0"/>
              </a:rPr>
              <a:t> </a:t>
            </a:r>
            <a:r>
              <a:rPr lang="en-GB" sz="800" b="1" dirty="0">
                <a:latin typeface="+mj-lt"/>
                <a:ea typeface="ÇlÇr ñæí©" charset="0"/>
              </a:rPr>
              <a:t>(*4)</a:t>
            </a:r>
          </a:p>
          <a:p>
            <a:pPr lvl="0" algn="ctr" defTabSz="914400"/>
            <a:r>
              <a:rPr lang="en-GB" sz="800" dirty="0">
                <a:latin typeface="+mj-lt"/>
                <a:ea typeface="ÇlÇr ñæí©" charset="0"/>
              </a:rPr>
              <a:t>Test bundle requested at first OPA incl. </a:t>
            </a:r>
            <a:r>
              <a:rPr lang="en-GB" sz="800" b="1" dirty="0">
                <a:latin typeface="+mj-lt"/>
                <a:ea typeface="ÇlÇr ñæí©" charset="0"/>
              </a:rPr>
              <a:t>at least</a:t>
            </a:r>
            <a:r>
              <a:rPr lang="en-GB" sz="800" dirty="0">
                <a:latin typeface="+mj-lt"/>
                <a:ea typeface="ÇlÇr ñæí©" charset="0"/>
              </a:rPr>
              <a:t>: PET-CT,  spirometry, brain imaging and </a:t>
            </a:r>
            <a:r>
              <a:rPr lang="en-GB" sz="800" b="1" dirty="0">
                <a:latin typeface="+mj-lt"/>
                <a:ea typeface="ÇlÇr ñæí©" charset="0"/>
              </a:rPr>
              <a:t>as required</a:t>
            </a:r>
            <a:r>
              <a:rPr lang="en-GB" sz="800" dirty="0">
                <a:latin typeface="+mj-lt"/>
                <a:ea typeface="ÇlÇr ñæí©" charset="0"/>
              </a:rPr>
              <a:t>: detailed lung function and cardiac assessment / ECHO.</a:t>
            </a:r>
          </a:p>
          <a:p>
            <a:pPr lvl="0" algn="ctr" defTabSz="914400"/>
            <a:r>
              <a:rPr lang="en-GB" sz="800" dirty="0">
                <a:latin typeface="+mj-lt"/>
                <a:ea typeface="ÇlÇr ñæí©" charset="0"/>
              </a:rPr>
              <a:t>LCNS clarify/reassure re complex pathway. </a:t>
            </a:r>
            <a:endParaRPr kumimoji="0" lang="en-GB" sz="800" b="0" i="0" u="none" strike="noStrike" cap="none" normalizeH="0" baseline="0" dirty="0">
              <a:ln>
                <a:noFill/>
              </a:ln>
              <a:solidFill>
                <a:srgbClr val="FF0000"/>
              </a:solidFill>
              <a:effectLst/>
              <a:latin typeface="+mj-lt"/>
            </a:endParaRPr>
          </a:p>
        </p:txBody>
      </p:sp>
      <p:sp>
        <p:nvSpPr>
          <p:cNvPr id="281" name="Text Box 43"/>
          <p:cNvSpPr txBox="1">
            <a:spLocks noChangeArrowheads="1"/>
          </p:cNvSpPr>
          <p:nvPr/>
        </p:nvSpPr>
        <p:spPr bwMode="auto">
          <a:xfrm>
            <a:off x="261685" y="2966252"/>
            <a:ext cx="560068" cy="232290"/>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0-3  </a:t>
            </a:r>
            <a:endParaRPr kumimoji="0" lang="en-GB" sz="900" b="0" i="0" u="none" strike="noStrike" cap="none" normalizeH="0" baseline="0" dirty="0">
              <a:ln>
                <a:noFill/>
              </a:ln>
              <a:solidFill>
                <a:schemeClr val="tx1"/>
              </a:solidFill>
              <a:effectLst/>
              <a:latin typeface="+mj-lt"/>
            </a:endParaRPr>
          </a:p>
        </p:txBody>
      </p:sp>
      <p:sp>
        <p:nvSpPr>
          <p:cNvPr id="282" name="Text Box 48"/>
          <p:cNvSpPr txBox="1">
            <a:spLocks noChangeArrowheads="1"/>
          </p:cNvSpPr>
          <p:nvPr/>
        </p:nvSpPr>
        <p:spPr bwMode="auto">
          <a:xfrm>
            <a:off x="2619461" y="4540468"/>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sp>
        <p:nvSpPr>
          <p:cNvPr id="284" name="Text Box 52"/>
          <p:cNvSpPr txBox="1">
            <a:spLocks noChangeArrowheads="1"/>
          </p:cNvSpPr>
          <p:nvPr/>
        </p:nvSpPr>
        <p:spPr bwMode="auto">
          <a:xfrm>
            <a:off x="5334992" y="6673239"/>
            <a:ext cx="1028700" cy="28804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cancer: Manage/discharge</a:t>
            </a:r>
            <a:endParaRPr kumimoji="0" lang="en-GB" sz="2400" b="0" i="0" u="none" strike="noStrike" cap="none" normalizeH="0" baseline="0" dirty="0">
              <a:ln>
                <a:noFill/>
              </a:ln>
              <a:solidFill>
                <a:schemeClr val="tx1"/>
              </a:solidFill>
              <a:effectLst/>
              <a:latin typeface="+mj-lt"/>
            </a:endParaRPr>
          </a:p>
        </p:txBody>
      </p:sp>
      <p:sp>
        <p:nvSpPr>
          <p:cNvPr id="285" name="Text Box 54"/>
          <p:cNvSpPr txBox="1">
            <a:spLocks noChangeArrowheads="1"/>
          </p:cNvSpPr>
          <p:nvPr/>
        </p:nvSpPr>
        <p:spPr bwMode="auto">
          <a:xfrm>
            <a:off x="257873" y="8515058"/>
            <a:ext cx="563881"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42</a:t>
            </a:r>
            <a:endParaRPr kumimoji="0" lang="en-GB" sz="900" b="0" i="0" u="none" strike="noStrike" cap="none" normalizeH="0" baseline="0" dirty="0">
              <a:ln>
                <a:noFill/>
              </a:ln>
              <a:solidFill>
                <a:schemeClr val="tx1"/>
              </a:solidFill>
              <a:effectLst/>
              <a:latin typeface="+mj-lt"/>
            </a:endParaRPr>
          </a:p>
        </p:txBody>
      </p:sp>
      <p:sp>
        <p:nvSpPr>
          <p:cNvPr id="289" name="Text Box 58"/>
          <p:cNvSpPr txBox="1">
            <a:spLocks noChangeArrowheads="1"/>
          </p:cNvSpPr>
          <p:nvPr/>
        </p:nvSpPr>
        <p:spPr bwMode="auto">
          <a:xfrm>
            <a:off x="4452072" y="3664173"/>
            <a:ext cx="1860863" cy="7445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Lung cancer unlikely (*1 &amp;2)</a:t>
            </a:r>
            <a:endParaRPr lang="en-GB" sz="9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Further management according to local</a:t>
            </a:r>
            <a:r>
              <a:rPr kumimoji="0" lang="en-GB" sz="900" i="0" u="none" strike="noStrike" cap="none" normalizeH="0" dirty="0">
                <a:ln>
                  <a:noFill/>
                </a:ln>
                <a:solidFill>
                  <a:schemeClr val="tx1"/>
                </a:solidFill>
                <a:effectLst/>
                <a:latin typeface="+mj-lt"/>
                <a:ea typeface="ÇlÇr ñæí©" charset="0"/>
              </a:rPr>
              <a:t> protocol with options of further management of CT findings by primary care or secondary care</a:t>
            </a:r>
            <a:endParaRPr kumimoji="0" lang="en-GB" sz="900" b="1" i="0" u="none" strike="noStrike" cap="none" normalizeH="0" baseline="0" dirty="0">
              <a:ln>
                <a:noFill/>
              </a:ln>
              <a:solidFill>
                <a:schemeClr val="tx1"/>
              </a:solidFill>
              <a:effectLst/>
              <a:latin typeface="+mj-lt"/>
            </a:endParaRPr>
          </a:p>
        </p:txBody>
      </p:sp>
      <p:sp>
        <p:nvSpPr>
          <p:cNvPr id="291" name="Text Box 34"/>
          <p:cNvSpPr txBox="1">
            <a:spLocks noChangeArrowheads="1"/>
          </p:cNvSpPr>
          <p:nvPr/>
        </p:nvSpPr>
        <p:spPr bwMode="auto">
          <a:xfrm>
            <a:off x="3417261" y="1662657"/>
            <a:ext cx="2916733" cy="3616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CT within 24h if</a:t>
            </a:r>
            <a:r>
              <a:rPr kumimoji="0" lang="en-GB" sz="800" b="0" i="0" u="none" strike="noStrike" cap="none" normalizeH="0" dirty="0">
                <a:ln>
                  <a:noFill/>
                </a:ln>
                <a:solidFill>
                  <a:schemeClr val="tx1"/>
                </a:solidFill>
                <a:effectLst/>
                <a:latin typeface="+mj-lt"/>
                <a:ea typeface="ÇlÇr ñæí©" charset="0"/>
              </a:rPr>
              <a:t> clinically indicated</a:t>
            </a:r>
            <a:r>
              <a:rPr kumimoji="0" lang="en-GB" sz="800" b="0" i="0" u="none" strike="noStrike" cap="none" normalizeH="0" baseline="0" dirty="0">
                <a:ln>
                  <a:noFill/>
                </a:ln>
                <a:solidFill>
                  <a:schemeClr val="tx1"/>
                </a:solidFill>
                <a:effectLst/>
                <a:latin typeface="+mj-lt"/>
                <a:ea typeface="ÇlÇr ñæí©" charset="0"/>
              </a:rPr>
              <a:t>; inpatients seen withi</a:t>
            </a:r>
            <a:r>
              <a:rPr lang="en-GB" sz="800" dirty="0">
                <a:latin typeface="+mj-lt"/>
                <a:ea typeface="ÇlÇr ñæí©" charset="0"/>
              </a:rPr>
              <a:t>n </a:t>
            </a:r>
            <a:r>
              <a:rPr kumimoji="0" lang="en-GB" sz="800" b="0" i="0" u="none" strike="noStrike" cap="none" normalizeH="0" baseline="0" dirty="0">
                <a:ln>
                  <a:noFill/>
                </a:ln>
                <a:solidFill>
                  <a:schemeClr val="tx1"/>
                </a:solidFill>
                <a:effectLst/>
                <a:latin typeface="+mj-lt"/>
                <a:ea typeface="ÇlÇr ñæí©" charset="0"/>
              </a:rPr>
              <a:t>48h by acute oncology,</a:t>
            </a:r>
            <a:r>
              <a:rPr kumimoji="0" lang="en-GB" sz="800" b="0" i="0" u="none" strike="noStrike" cap="none" normalizeH="0" dirty="0">
                <a:ln>
                  <a:noFill/>
                </a:ln>
                <a:solidFill>
                  <a:schemeClr val="tx1"/>
                </a:solidFill>
                <a:effectLst/>
                <a:latin typeface="+mj-lt"/>
                <a:ea typeface="ÇlÇr ñæí©" charset="0"/>
              </a:rPr>
              <a:t> respiratory and/or su</a:t>
            </a:r>
            <a:r>
              <a:rPr lang="en-GB" sz="800" dirty="0">
                <a:latin typeface="+mj-lt"/>
                <a:ea typeface="ÇlÇr ñæí©" charset="0"/>
              </a:rPr>
              <a:t>pportive/</a:t>
            </a:r>
            <a:r>
              <a:rPr kumimoji="0" lang="en-GB" sz="800" b="0" i="0" u="none" strike="noStrike" cap="none" normalizeH="0" dirty="0">
                <a:ln>
                  <a:noFill/>
                </a:ln>
                <a:solidFill>
                  <a:schemeClr val="tx1"/>
                </a:solidFill>
                <a:effectLst/>
                <a:latin typeface="+mj-lt"/>
                <a:ea typeface="ÇlÇr ñæí©" charset="0"/>
              </a:rPr>
              <a:t>palliative services</a:t>
            </a:r>
            <a:endParaRPr kumimoji="0" lang="en-GB" sz="800" b="0" i="0" u="none" strike="noStrike" cap="none" normalizeH="0" baseline="0" dirty="0">
              <a:ln>
                <a:noFill/>
              </a:ln>
              <a:solidFill>
                <a:schemeClr val="tx1"/>
              </a:solidFill>
              <a:effectLst/>
              <a:latin typeface="+mj-lt"/>
            </a:endParaRPr>
          </a:p>
        </p:txBody>
      </p:sp>
      <p:cxnSp>
        <p:nvCxnSpPr>
          <p:cNvPr id="293" name="AutoShape 8"/>
          <p:cNvCxnSpPr>
            <a:cxnSpLocks noChangeShapeType="1"/>
            <a:stCxn id="275" idx="0"/>
            <a:endCxn id="353" idx="2"/>
          </p:cNvCxnSpPr>
          <p:nvPr/>
        </p:nvCxnSpPr>
        <p:spPr bwMode="auto">
          <a:xfrm rot="5400000" flipH="1" flipV="1">
            <a:off x="2860978" y="2903728"/>
            <a:ext cx="498809" cy="1030639"/>
          </a:xfrm>
          <a:prstGeom prst="bentConnector3">
            <a:avLst>
              <a:gd name="adj1" fmla="val 50000"/>
            </a:avLst>
          </a:prstGeom>
          <a:noFill/>
          <a:ln w="9525">
            <a:solidFill>
              <a:srgbClr val="000000"/>
            </a:solidFill>
            <a:round/>
            <a:headEnd type="triangle" w="med" len="med"/>
            <a:tailEnd type="none" w="med" len="med"/>
          </a:ln>
          <a:extLst>
            <a:ext uri="{909E8E84-426E-40DD-AFC4-6F175D3DCCD1}">
              <a14:hiddenFill xmlns:a14="http://schemas.microsoft.com/office/drawing/2010/main">
                <a:noFill/>
              </a14:hiddenFill>
            </a:ext>
          </a:extLst>
        </p:spPr>
      </p:cxnSp>
      <p:sp>
        <p:nvSpPr>
          <p:cNvPr id="303" name="Text Box 48"/>
          <p:cNvSpPr txBox="1">
            <a:spLocks noChangeArrowheads="1"/>
          </p:cNvSpPr>
          <p:nvPr/>
        </p:nvSpPr>
        <p:spPr bwMode="auto">
          <a:xfrm>
            <a:off x="2152950" y="4540467"/>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309" name="AutoShape 13"/>
          <p:cNvCxnSpPr>
            <a:cxnSpLocks noChangeShapeType="1"/>
            <a:stCxn id="278" idx="2"/>
            <a:endCxn id="416" idx="0"/>
          </p:cNvCxnSpPr>
          <p:nvPr/>
        </p:nvCxnSpPr>
        <p:spPr bwMode="auto">
          <a:xfrm>
            <a:off x="1881687" y="5717382"/>
            <a:ext cx="0" cy="14174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4" name="TextBox 323"/>
          <p:cNvSpPr txBox="1"/>
          <p:nvPr/>
        </p:nvSpPr>
        <p:spPr>
          <a:xfrm>
            <a:off x="1586202" y="199849"/>
            <a:ext cx="3592650" cy="584775"/>
          </a:xfrm>
          <a:prstGeom prst="rect">
            <a:avLst/>
          </a:prstGeom>
          <a:noFill/>
        </p:spPr>
        <p:txBody>
          <a:bodyPr wrap="none" rtlCol="0">
            <a:spAutoFit/>
          </a:bodyPr>
          <a:lstStyle/>
          <a:p>
            <a:pPr algn="ctr"/>
            <a:r>
              <a:rPr lang="en-GB" sz="1200" b="1" dirty="0">
                <a:latin typeface="+mj-lt"/>
              </a:rPr>
              <a:t>National Optimal Lung Cancer Pathway </a:t>
            </a:r>
          </a:p>
          <a:p>
            <a:pPr algn="ctr"/>
            <a:r>
              <a:rPr lang="en-GB" sz="1000" b="1" dirty="0">
                <a:latin typeface="+mj-lt"/>
              </a:rPr>
              <a:t>For suspected and confirmed lung cancer: Referral to treatment </a:t>
            </a:r>
          </a:p>
          <a:p>
            <a:pPr algn="ctr"/>
            <a:r>
              <a:rPr lang="en-GB" sz="900" b="1" dirty="0">
                <a:latin typeface="+mj-lt"/>
              </a:rPr>
              <a:t>UPDATE 2024 Version 4.0</a:t>
            </a:r>
          </a:p>
        </p:txBody>
      </p:sp>
      <p:cxnSp>
        <p:nvCxnSpPr>
          <p:cNvPr id="326" name="AutoShape 11"/>
          <p:cNvCxnSpPr>
            <a:cxnSpLocks noChangeShapeType="1"/>
            <a:stCxn id="265" idx="2"/>
            <a:endCxn id="278" idx="0"/>
          </p:cNvCxnSpPr>
          <p:nvPr/>
        </p:nvCxnSpPr>
        <p:spPr bwMode="auto">
          <a:xfrm rot="5400000">
            <a:off x="2078637" y="4382047"/>
            <a:ext cx="323998" cy="717898"/>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312" name="Group 311"/>
          <p:cNvGrpSpPr/>
          <p:nvPr/>
        </p:nvGrpSpPr>
        <p:grpSpPr>
          <a:xfrm>
            <a:off x="1328928" y="8935816"/>
            <a:ext cx="3621917" cy="644118"/>
            <a:chOff x="1380988" y="8449813"/>
            <a:chExt cx="3621917" cy="644118"/>
          </a:xfrm>
          <a:noFill/>
        </p:grpSpPr>
        <p:sp>
          <p:nvSpPr>
            <p:cNvPr id="328" name="Text Box 40"/>
            <p:cNvSpPr txBox="1">
              <a:spLocks noChangeArrowheads="1"/>
            </p:cNvSpPr>
            <p:nvPr/>
          </p:nvSpPr>
          <p:spPr bwMode="auto">
            <a:xfrm>
              <a:off x="4413334" y="8708796"/>
              <a:ext cx="589571" cy="385133"/>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a:ln>
                    <a:noFill/>
                  </a:ln>
                  <a:solidFill>
                    <a:schemeClr val="tx1"/>
                  </a:solidFill>
                  <a:effectLst/>
                  <a:latin typeface="+mj-lt"/>
                  <a:ea typeface="ÇlÇr ñæí©" charset="0"/>
                </a:rPr>
                <a:t>Surgery  </a:t>
              </a:r>
              <a:endParaRPr kumimoji="0" lang="en-GB" sz="2400" b="0" i="0" u="none" strike="noStrike" cap="none" normalizeH="0" baseline="0">
                <a:ln>
                  <a:noFill/>
                </a:ln>
                <a:solidFill>
                  <a:schemeClr val="tx1"/>
                </a:solidFill>
                <a:effectLst/>
                <a:latin typeface="+mj-lt"/>
              </a:endParaRPr>
            </a:p>
          </p:txBody>
        </p:sp>
        <p:sp>
          <p:nvSpPr>
            <p:cNvPr id="329" name="Text Box 44"/>
            <p:cNvSpPr txBox="1">
              <a:spLocks noChangeArrowheads="1"/>
            </p:cNvSpPr>
            <p:nvPr/>
          </p:nvSpPr>
          <p:spPr bwMode="auto">
            <a:xfrm>
              <a:off x="1380988" y="8708797"/>
              <a:ext cx="781572" cy="385133"/>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j-lt"/>
                  <a:ea typeface="ÇlÇr ñæí©" charset="0"/>
                </a:rPr>
                <a:t>Specialist supportive/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j-lt"/>
                  <a:ea typeface="ÇlÇr ñæí©" charset="0"/>
                </a:rPr>
                <a:t>palliative care </a:t>
              </a:r>
              <a:r>
                <a:rPr kumimoji="0" lang="en-GB" sz="700" b="1" i="0" u="none" strike="noStrike" cap="none" normalizeH="0" baseline="0" dirty="0">
                  <a:ln>
                    <a:noFill/>
                  </a:ln>
                  <a:solidFill>
                    <a:schemeClr val="tx1"/>
                  </a:solidFill>
                  <a:effectLst/>
                  <a:latin typeface="+mj-lt"/>
                  <a:ea typeface="ÇlÇr ñæí©" charset="0"/>
                </a:rPr>
                <a:t>+</a:t>
              </a:r>
              <a:r>
                <a:rPr kumimoji="0" lang="en-GB" sz="700" b="0" i="0" u="none" strike="noStrike" cap="none" normalizeH="0" baseline="0" dirty="0">
                  <a:ln>
                    <a:noFill/>
                  </a:ln>
                  <a:solidFill>
                    <a:schemeClr val="tx1"/>
                  </a:solidFill>
                  <a:effectLst/>
                  <a:latin typeface="+mj-lt"/>
                  <a:ea typeface="ÇlÇr ñæí©" charset="0"/>
                </a:rPr>
                <a:t>  </a:t>
              </a:r>
              <a:endParaRPr kumimoji="0" lang="en-GB" sz="700" b="0" i="0" u="none" strike="noStrike" cap="none" normalizeH="0" baseline="0" dirty="0">
                <a:ln>
                  <a:noFill/>
                </a:ln>
                <a:solidFill>
                  <a:schemeClr val="tx1"/>
                </a:solidFill>
                <a:effectLst/>
                <a:latin typeface="+mj-lt"/>
              </a:endParaRPr>
            </a:p>
          </p:txBody>
        </p:sp>
        <p:sp>
          <p:nvSpPr>
            <p:cNvPr id="330" name="Text Box 45"/>
            <p:cNvSpPr txBox="1">
              <a:spLocks noChangeArrowheads="1"/>
            </p:cNvSpPr>
            <p:nvPr/>
          </p:nvSpPr>
          <p:spPr bwMode="auto">
            <a:xfrm>
              <a:off x="2838823" y="8706971"/>
              <a:ext cx="765175" cy="386959"/>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j-lt"/>
                  <a:ea typeface="ÇlÇr ñæí©" charset="0"/>
                </a:rPr>
                <a:t>Systemic treatment</a:t>
              </a:r>
              <a:r>
                <a:rPr kumimoji="0" lang="en-GB" sz="900" b="0" i="0" u="none" strike="noStrike" cap="none" normalizeH="0" baseline="0" dirty="0">
                  <a:ln>
                    <a:noFill/>
                  </a:ln>
                  <a:solidFill>
                    <a:schemeClr val="tx1"/>
                  </a:solidFill>
                  <a:effectLst/>
                  <a:latin typeface="+mj-lt"/>
                  <a:ea typeface="ÇlÇr ñæí©" charset="0"/>
                </a:rPr>
                <a:t> </a:t>
              </a:r>
              <a:endParaRPr kumimoji="0" lang="en-GB" sz="2400" b="0" i="0" u="none" strike="noStrike" cap="none" normalizeH="0" baseline="0" dirty="0">
                <a:ln>
                  <a:noFill/>
                </a:ln>
                <a:solidFill>
                  <a:schemeClr val="tx1"/>
                </a:solidFill>
                <a:effectLst/>
                <a:latin typeface="+mj-lt"/>
              </a:endParaRPr>
            </a:p>
          </p:txBody>
        </p:sp>
        <p:sp>
          <p:nvSpPr>
            <p:cNvPr id="331" name="Text Box 46"/>
            <p:cNvSpPr txBox="1">
              <a:spLocks noChangeArrowheads="1"/>
            </p:cNvSpPr>
            <p:nvPr/>
          </p:nvSpPr>
          <p:spPr bwMode="auto">
            <a:xfrm>
              <a:off x="3603998" y="8706971"/>
              <a:ext cx="809336" cy="386960"/>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a:ln>
                    <a:noFill/>
                  </a:ln>
                  <a:solidFill>
                    <a:schemeClr val="tx1"/>
                  </a:solidFill>
                  <a:effectLst/>
                  <a:latin typeface="+mj-lt"/>
                  <a:ea typeface="ÇlÇr ñæí©" charset="0"/>
                </a:rPr>
                <a:t>Radiotherapy</a:t>
              </a:r>
              <a:endParaRPr kumimoji="0" lang="en-GB" sz="2400" b="0" i="0" u="none" strike="noStrike" cap="none" normalizeH="0" baseline="0">
                <a:ln>
                  <a:noFill/>
                </a:ln>
                <a:solidFill>
                  <a:schemeClr val="tx1"/>
                </a:solidFill>
                <a:effectLst/>
                <a:latin typeface="+mj-lt"/>
              </a:endParaRPr>
            </a:p>
          </p:txBody>
        </p:sp>
        <p:sp>
          <p:nvSpPr>
            <p:cNvPr id="333" name="Text Box 53"/>
            <p:cNvSpPr txBox="1">
              <a:spLocks noChangeArrowheads="1"/>
            </p:cNvSpPr>
            <p:nvPr/>
          </p:nvSpPr>
          <p:spPr bwMode="auto">
            <a:xfrm>
              <a:off x="1380989" y="8449813"/>
              <a:ext cx="3621916" cy="25715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First Treatment</a:t>
              </a:r>
              <a:endParaRPr kumimoji="0" lang="en-GB" sz="900" i="0" u="none" strike="noStrike" cap="none" normalizeH="0" baseline="0" dirty="0">
                <a:ln>
                  <a:noFill/>
                </a:ln>
                <a:solidFill>
                  <a:schemeClr val="tx1"/>
                </a:solidFill>
                <a:effectLst/>
                <a:latin typeface="+mj-lt"/>
              </a:endParaRPr>
            </a:p>
          </p:txBody>
        </p:sp>
        <p:sp>
          <p:nvSpPr>
            <p:cNvPr id="335" name="Text Box 44"/>
            <p:cNvSpPr txBox="1">
              <a:spLocks noChangeArrowheads="1"/>
            </p:cNvSpPr>
            <p:nvPr/>
          </p:nvSpPr>
          <p:spPr bwMode="auto">
            <a:xfrm>
              <a:off x="2162558" y="8705712"/>
              <a:ext cx="678491" cy="388218"/>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700" dirty="0">
                  <a:latin typeface="+mj-lt"/>
                  <a:ea typeface="ÇlÇr ñæí©" charset="0"/>
                </a:rPr>
                <a:t>Other </a:t>
              </a:r>
              <a:r>
                <a:rPr kumimoji="0" lang="en-GB" sz="700" b="0" i="0" u="none" strike="noStrike" cap="none" normalizeH="0" baseline="0" dirty="0">
                  <a:ln>
                    <a:noFill/>
                  </a:ln>
                  <a:solidFill>
                    <a:schemeClr val="tx1"/>
                  </a:solidFill>
                  <a:effectLst/>
                  <a:latin typeface="+mj-lt"/>
                  <a:ea typeface="ÇlÇr ñæí©" charset="0"/>
                </a:rPr>
                <a:t>palliative treatments</a:t>
              </a:r>
              <a:endParaRPr kumimoji="0" lang="en-GB" sz="700" b="0" i="0" u="none" strike="noStrike" cap="none" normalizeH="0" baseline="0" dirty="0">
                <a:ln>
                  <a:noFill/>
                </a:ln>
                <a:solidFill>
                  <a:schemeClr val="tx1"/>
                </a:solidFill>
                <a:effectLst/>
                <a:latin typeface="+mj-lt"/>
              </a:endParaRPr>
            </a:p>
          </p:txBody>
        </p:sp>
      </p:grpSp>
      <p:sp>
        <p:nvSpPr>
          <p:cNvPr id="353" name="Text Box 34"/>
          <p:cNvSpPr txBox="1">
            <a:spLocks noChangeArrowheads="1"/>
          </p:cNvSpPr>
          <p:nvPr/>
        </p:nvSpPr>
        <p:spPr bwMode="auto">
          <a:xfrm>
            <a:off x="1031186" y="2966136"/>
            <a:ext cx="5189031" cy="20350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ea typeface="ÇlÇr ñæí©" charset="0"/>
              </a:rPr>
              <a:t>TRIAGE</a:t>
            </a:r>
            <a:r>
              <a:rPr lang="en-GB" sz="900" dirty="0">
                <a:latin typeface="+mj-lt"/>
                <a:ea typeface="ÇlÇr ñæí©" charset="0"/>
              </a:rPr>
              <a:t> </a:t>
            </a:r>
            <a:r>
              <a:rPr lang="en-GB" sz="900" b="1" dirty="0">
                <a:latin typeface="+mj-lt"/>
                <a:ea typeface="ÇlÇr ñæí©" charset="0"/>
              </a:rPr>
              <a:t>(*1,2) </a:t>
            </a:r>
            <a:r>
              <a:rPr lang="en-GB" sz="900" dirty="0">
                <a:latin typeface="+mj-lt"/>
                <a:ea typeface="ÇlÇr ñæí©" charset="0"/>
              </a:rPr>
              <a:t>- by radiology or respiratory medicine according to local protocol - </a:t>
            </a:r>
            <a:r>
              <a:rPr kumimoji="0" lang="en-GB" sz="900" i="0" u="none" strike="noStrike" cap="none" normalizeH="0" baseline="0" dirty="0">
                <a:ln>
                  <a:noFill/>
                </a:ln>
                <a:solidFill>
                  <a:schemeClr val="tx1"/>
                </a:solidFill>
                <a:effectLst/>
                <a:latin typeface="+mj-lt"/>
                <a:ea typeface="ÇlÇr ñæí©" charset="0"/>
              </a:rPr>
              <a:t>Lung cancer suspected?</a:t>
            </a:r>
            <a:endParaRPr kumimoji="0" lang="en-GB" sz="900" i="0" u="none" strike="noStrike" cap="none" normalizeH="0" baseline="0" dirty="0">
              <a:ln>
                <a:noFill/>
              </a:ln>
              <a:solidFill>
                <a:schemeClr val="tx1"/>
              </a:solidFill>
              <a:effectLst/>
              <a:latin typeface="+mj-lt"/>
            </a:endParaRPr>
          </a:p>
        </p:txBody>
      </p:sp>
      <p:cxnSp>
        <p:nvCxnSpPr>
          <p:cNvPr id="371" name="AutoShape 12"/>
          <p:cNvCxnSpPr>
            <a:cxnSpLocks noChangeShapeType="1"/>
            <a:stCxn id="265" idx="2"/>
            <a:endCxn id="146" idx="0"/>
          </p:cNvCxnSpPr>
          <p:nvPr/>
        </p:nvCxnSpPr>
        <p:spPr bwMode="auto">
          <a:xfrm rot="16200000" flipH="1">
            <a:off x="3412470" y="3766111"/>
            <a:ext cx="323998" cy="1949769"/>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375" name="Text Box 39"/>
          <p:cNvSpPr txBox="1">
            <a:spLocks noChangeArrowheads="1"/>
          </p:cNvSpPr>
          <p:nvPr/>
        </p:nvSpPr>
        <p:spPr bwMode="auto">
          <a:xfrm>
            <a:off x="2945222" y="5496619"/>
            <a:ext cx="2402340" cy="6752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Investigations to yield maximum diagnostic AND staging </a:t>
            </a:r>
            <a:r>
              <a:rPr kumimoji="0" lang="en-GB" sz="800" b="0" i="0" u="none" strike="noStrike" cap="none" normalizeH="0" dirty="0">
                <a:ln>
                  <a:noFill/>
                </a:ln>
                <a:solidFill>
                  <a:schemeClr val="tx1"/>
                </a:solidFill>
                <a:effectLst/>
                <a:latin typeface="+mj-lt"/>
                <a:ea typeface="ÇlÇr ñæí©" charset="0"/>
              </a:rPr>
              <a:t>i</a:t>
            </a:r>
            <a:r>
              <a:rPr kumimoji="0" lang="en-GB" sz="800" b="0" i="0" u="none" strike="noStrike" cap="none" normalizeH="0" baseline="0" dirty="0">
                <a:ln>
                  <a:noFill/>
                </a:ln>
                <a:solidFill>
                  <a:schemeClr val="tx1"/>
                </a:solidFill>
                <a:effectLst/>
                <a:latin typeface="+mj-lt"/>
                <a:ea typeface="ÇlÇr ñæí©" charset="0"/>
              </a:rPr>
              <a:t>nformation with </a:t>
            </a:r>
            <a:r>
              <a:rPr lang="en-GB" sz="800" dirty="0">
                <a:latin typeface="+mj-lt"/>
                <a:ea typeface="ÇlÇr ñæí©" charset="0"/>
              </a:rPr>
              <a:t>least harm. Results available within 3 working days for subtype and 10 working days  / 14 calendar days for molecular markers (see genomic and molecular pathway </a:t>
            </a:r>
            <a:r>
              <a:rPr lang="en-GB" sz="800" b="1" dirty="0">
                <a:latin typeface="+mj-lt"/>
                <a:ea typeface="ÇlÇr ñæí©" charset="0"/>
              </a:rPr>
              <a:t>*5</a:t>
            </a:r>
            <a:r>
              <a:rPr lang="en-GB" sz="800" dirty="0">
                <a:latin typeface="+mj-lt"/>
                <a:ea typeface="ÇlÇr ñæí©" charset="0"/>
              </a:rPr>
              <a:t>). </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401" name="AutoShape 16"/>
          <p:cNvCxnSpPr>
            <a:cxnSpLocks noChangeShapeType="1"/>
            <a:stCxn id="256" idx="2"/>
            <a:endCxn id="285" idx="0"/>
          </p:cNvCxnSpPr>
          <p:nvPr/>
        </p:nvCxnSpPr>
        <p:spPr bwMode="auto">
          <a:xfrm flipH="1">
            <a:off x="539814" y="8144642"/>
            <a:ext cx="1" cy="3704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8" name="Text Box 34"/>
          <p:cNvSpPr txBox="1">
            <a:spLocks noChangeArrowheads="1"/>
          </p:cNvSpPr>
          <p:nvPr/>
        </p:nvSpPr>
        <p:spPr bwMode="auto">
          <a:xfrm>
            <a:off x="1352860" y="859991"/>
            <a:ext cx="357699" cy="21597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GP</a:t>
            </a:r>
            <a:endParaRPr kumimoji="0" lang="en-GB" sz="2400" b="0" i="0" u="none" strike="noStrike" cap="none" normalizeH="0" baseline="0" dirty="0">
              <a:ln>
                <a:noFill/>
              </a:ln>
              <a:solidFill>
                <a:schemeClr val="tx1"/>
              </a:solidFill>
              <a:effectLst/>
              <a:latin typeface="+mj-lt"/>
            </a:endParaRPr>
          </a:p>
        </p:txBody>
      </p:sp>
      <p:cxnSp>
        <p:nvCxnSpPr>
          <p:cNvPr id="99" name="AutoShape 59"/>
          <p:cNvCxnSpPr>
            <a:cxnSpLocks noChangeShapeType="1"/>
            <a:stCxn id="102" idx="1"/>
            <a:endCxn id="98" idx="1"/>
          </p:cNvCxnSpPr>
          <p:nvPr/>
        </p:nvCxnSpPr>
        <p:spPr bwMode="auto">
          <a:xfrm rot="10800000" flipH="1">
            <a:off x="1295590" y="967980"/>
            <a:ext cx="57270" cy="1221173"/>
          </a:xfrm>
          <a:prstGeom prst="bentConnector3">
            <a:avLst>
              <a:gd name="adj1" fmla="val -39916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2" name="Text Box 43"/>
          <p:cNvSpPr txBox="1">
            <a:spLocks noChangeArrowheads="1"/>
          </p:cNvSpPr>
          <p:nvPr/>
        </p:nvSpPr>
        <p:spPr bwMode="auto">
          <a:xfrm>
            <a:off x="1295590" y="1945494"/>
            <a:ext cx="1558426" cy="4873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kumimoji="0" lang="en-GB" sz="900" i="0" u="none" strike="noStrike" cap="none" normalizeH="0" baseline="0" dirty="0">
                <a:ln>
                  <a:noFill/>
                </a:ln>
                <a:solidFill>
                  <a:schemeClr val="tx1"/>
                </a:solidFill>
                <a:effectLst/>
                <a:latin typeface="+mj-lt"/>
                <a:ea typeface="ÇlÇr ñæí©" charset="0"/>
              </a:rPr>
              <a:t>CXR</a:t>
            </a:r>
            <a:r>
              <a:rPr kumimoji="0" lang="en-GB" sz="800" i="0" u="none" strike="noStrike" cap="none" normalizeH="0" baseline="0" dirty="0">
                <a:ln>
                  <a:noFill/>
                </a:ln>
                <a:solidFill>
                  <a:schemeClr val="tx1"/>
                </a:solidFill>
                <a:effectLst/>
                <a:latin typeface="+mj-lt"/>
                <a:ea typeface="ÇlÇr ñæí©" charset="0"/>
              </a:rPr>
              <a:t> </a:t>
            </a:r>
            <a:r>
              <a:rPr lang="en-GB" sz="800" dirty="0">
                <a:latin typeface="+mj-lt"/>
                <a:ea typeface="ÇlÇr ñæí©" charset="0"/>
              </a:rPr>
              <a:t>suspicious of lung cancer? </a:t>
            </a:r>
            <a:r>
              <a:rPr kumimoji="0" lang="en-GB" sz="800" i="0" u="none" strike="noStrike" cap="none" normalizeH="0" baseline="0" dirty="0">
                <a:ln>
                  <a:noFill/>
                </a:ln>
                <a:solidFill>
                  <a:schemeClr val="tx1"/>
                </a:solidFill>
                <a:effectLst/>
                <a:latin typeface="+mj-lt"/>
                <a:ea typeface="ÇlÇr ñæí©" charset="0"/>
              </a:rPr>
              <a:t>(reported  before patient leaves department or within 24h</a:t>
            </a:r>
            <a:r>
              <a:rPr kumimoji="0" lang="en-GB" sz="800" i="0" u="none" strike="noStrike" cap="none" normalizeH="0" dirty="0">
                <a:ln>
                  <a:noFill/>
                </a:ln>
                <a:solidFill>
                  <a:schemeClr val="tx1"/>
                </a:solidFill>
                <a:effectLst/>
                <a:latin typeface="+mj-lt"/>
                <a:ea typeface="ÇlÇr ñæí©" charset="0"/>
              </a:rPr>
              <a:t>.)</a:t>
            </a:r>
            <a:endParaRPr kumimoji="0" lang="en-GB" sz="800" i="0" u="none" strike="noStrike" cap="none" normalizeH="0" baseline="0" dirty="0">
              <a:ln>
                <a:noFill/>
              </a:ln>
              <a:solidFill>
                <a:schemeClr val="tx1"/>
              </a:solidFill>
              <a:effectLst/>
              <a:latin typeface="+mj-lt"/>
            </a:endParaRPr>
          </a:p>
        </p:txBody>
      </p:sp>
      <p:sp>
        <p:nvSpPr>
          <p:cNvPr id="103" name="TextBox 102"/>
          <p:cNvSpPr txBox="1"/>
          <p:nvPr/>
        </p:nvSpPr>
        <p:spPr>
          <a:xfrm>
            <a:off x="831656" y="1559280"/>
            <a:ext cx="304991" cy="215444"/>
          </a:xfrm>
          <a:prstGeom prst="rect">
            <a:avLst/>
          </a:prstGeom>
          <a:noFill/>
        </p:spPr>
        <p:txBody>
          <a:bodyPr wrap="none" rtlCol="0">
            <a:spAutoFit/>
          </a:bodyPr>
          <a:lstStyle/>
          <a:p>
            <a:r>
              <a:rPr lang="en-GB" sz="800" dirty="0">
                <a:latin typeface="+mj-lt"/>
              </a:rPr>
              <a:t>No</a:t>
            </a:r>
          </a:p>
        </p:txBody>
      </p:sp>
      <p:sp>
        <p:nvSpPr>
          <p:cNvPr id="104" name="TextBox 103"/>
          <p:cNvSpPr txBox="1"/>
          <p:nvPr/>
        </p:nvSpPr>
        <p:spPr>
          <a:xfrm>
            <a:off x="2044026" y="2403165"/>
            <a:ext cx="357812" cy="215444"/>
          </a:xfrm>
          <a:prstGeom prst="rect">
            <a:avLst/>
          </a:prstGeom>
          <a:noFill/>
        </p:spPr>
        <p:txBody>
          <a:bodyPr wrap="square" rtlCol="0">
            <a:spAutoFit/>
          </a:bodyPr>
          <a:lstStyle/>
          <a:p>
            <a:r>
              <a:rPr lang="en-GB" sz="800" dirty="0">
                <a:latin typeface="+mj-lt"/>
              </a:rPr>
              <a:t>Yes</a:t>
            </a:r>
          </a:p>
        </p:txBody>
      </p:sp>
      <p:sp>
        <p:nvSpPr>
          <p:cNvPr id="187" name="TextBox 186"/>
          <p:cNvSpPr txBox="1"/>
          <p:nvPr/>
        </p:nvSpPr>
        <p:spPr>
          <a:xfrm>
            <a:off x="3272403" y="3217710"/>
            <a:ext cx="325830" cy="215444"/>
          </a:xfrm>
          <a:prstGeom prst="rect">
            <a:avLst/>
          </a:prstGeom>
          <a:noFill/>
        </p:spPr>
        <p:txBody>
          <a:bodyPr wrap="none" rtlCol="0">
            <a:spAutoFit/>
          </a:bodyPr>
          <a:lstStyle/>
          <a:p>
            <a:r>
              <a:rPr lang="en-GB" sz="800" dirty="0">
                <a:latin typeface="+mj-lt"/>
              </a:rPr>
              <a:t>Yes</a:t>
            </a:r>
          </a:p>
        </p:txBody>
      </p:sp>
      <p:sp>
        <p:nvSpPr>
          <p:cNvPr id="197" name="TextBox 196"/>
          <p:cNvSpPr txBox="1"/>
          <p:nvPr/>
        </p:nvSpPr>
        <p:spPr>
          <a:xfrm>
            <a:off x="3683169" y="3217710"/>
            <a:ext cx="333503" cy="215444"/>
          </a:xfrm>
          <a:prstGeom prst="rect">
            <a:avLst/>
          </a:prstGeom>
          <a:noFill/>
        </p:spPr>
        <p:txBody>
          <a:bodyPr wrap="square" rtlCol="0">
            <a:spAutoFit/>
          </a:bodyPr>
          <a:lstStyle/>
          <a:p>
            <a:r>
              <a:rPr lang="en-GB" sz="800" dirty="0">
                <a:latin typeface="+mj-lt"/>
              </a:rPr>
              <a:t>No</a:t>
            </a:r>
          </a:p>
        </p:txBody>
      </p:sp>
      <p:cxnSp>
        <p:nvCxnSpPr>
          <p:cNvPr id="339" name="AutoShape 11"/>
          <p:cNvCxnSpPr>
            <a:cxnSpLocks noChangeShapeType="1"/>
            <a:stCxn id="275" idx="2"/>
            <a:endCxn id="265" idx="0"/>
          </p:cNvCxnSpPr>
          <p:nvPr/>
        </p:nvCxnSpPr>
        <p:spPr bwMode="auto">
          <a:xfrm>
            <a:off x="2595063" y="4239815"/>
            <a:ext cx="4522" cy="1456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54" name="Text Box 48"/>
          <p:cNvSpPr txBox="1">
            <a:spLocks noChangeArrowheads="1"/>
          </p:cNvSpPr>
          <p:nvPr/>
        </p:nvSpPr>
        <p:spPr bwMode="auto">
          <a:xfrm>
            <a:off x="4100491" y="5181134"/>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sp>
        <p:nvSpPr>
          <p:cNvPr id="369" name="Text Box 43"/>
          <p:cNvSpPr txBox="1">
            <a:spLocks noChangeArrowheads="1"/>
          </p:cNvSpPr>
          <p:nvPr/>
        </p:nvSpPr>
        <p:spPr bwMode="auto">
          <a:xfrm>
            <a:off x="200727" y="1286212"/>
            <a:ext cx="676272" cy="5877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 </a:t>
            </a: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rPr>
              <a:t>(calendar days)</a:t>
            </a:r>
            <a:endParaRPr kumimoji="0" lang="en-GB" sz="800" b="0" i="0" u="none" strike="noStrike" cap="none" normalizeH="0" baseline="0" dirty="0">
              <a:ln>
                <a:noFill/>
              </a:ln>
              <a:solidFill>
                <a:schemeClr val="tx1"/>
              </a:solidFill>
              <a:effectLst/>
              <a:latin typeface="+mj-lt"/>
            </a:endParaRPr>
          </a:p>
        </p:txBody>
      </p:sp>
      <p:sp>
        <p:nvSpPr>
          <p:cNvPr id="372" name="Text Box 43"/>
          <p:cNvSpPr txBox="1">
            <a:spLocks noChangeArrowheads="1"/>
          </p:cNvSpPr>
          <p:nvPr/>
        </p:nvSpPr>
        <p:spPr bwMode="auto">
          <a:xfrm>
            <a:off x="200727" y="9256273"/>
            <a:ext cx="676272" cy="3396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 </a:t>
            </a:r>
            <a:endParaRPr kumimoji="0" lang="en-GB" sz="800" b="0" i="0" u="none" strike="noStrike" cap="none" normalizeH="0" baseline="0" dirty="0">
              <a:ln>
                <a:noFill/>
              </a:ln>
              <a:solidFill>
                <a:schemeClr val="tx1"/>
              </a:solidFill>
              <a:effectLst/>
              <a:latin typeface="+mj-lt"/>
            </a:endParaRPr>
          </a:p>
        </p:txBody>
      </p:sp>
      <p:sp>
        <p:nvSpPr>
          <p:cNvPr id="180" name="Text Box 34"/>
          <p:cNvSpPr txBox="1">
            <a:spLocks noChangeArrowheads="1"/>
          </p:cNvSpPr>
          <p:nvPr/>
        </p:nvSpPr>
        <p:spPr bwMode="auto">
          <a:xfrm>
            <a:off x="1479608" y="1739713"/>
            <a:ext cx="1249384" cy="2042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Urgent or routine</a:t>
            </a:r>
            <a:r>
              <a:rPr kumimoji="0" lang="en-GB" sz="900" b="0" i="0" u="none" strike="noStrike" cap="none" normalizeH="0" dirty="0">
                <a:ln>
                  <a:noFill/>
                </a:ln>
                <a:solidFill>
                  <a:schemeClr val="tx1"/>
                </a:solidFill>
                <a:effectLst/>
                <a:latin typeface="+mj-lt"/>
                <a:ea typeface="ÇlÇr ñæí©" charset="0"/>
              </a:rPr>
              <a:t> CXR</a:t>
            </a:r>
            <a:endParaRPr kumimoji="0" lang="en-GB" sz="2400" b="0" i="0" u="none" strike="noStrike" cap="none" normalizeH="0" baseline="0" dirty="0">
              <a:ln>
                <a:noFill/>
              </a:ln>
              <a:solidFill>
                <a:schemeClr val="tx1"/>
              </a:solidFill>
              <a:effectLst/>
              <a:latin typeface="+mj-lt"/>
            </a:endParaRPr>
          </a:p>
        </p:txBody>
      </p:sp>
      <p:sp>
        <p:nvSpPr>
          <p:cNvPr id="213" name="Text Box 34"/>
          <p:cNvSpPr txBox="1">
            <a:spLocks noChangeArrowheads="1"/>
          </p:cNvSpPr>
          <p:nvPr/>
        </p:nvSpPr>
        <p:spPr bwMode="auto">
          <a:xfrm>
            <a:off x="1327649" y="2614878"/>
            <a:ext cx="1504210" cy="1960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CT same day / within 72h</a:t>
            </a:r>
            <a:endParaRPr kumimoji="0" lang="en-GB" sz="2400" b="0" i="0" u="none" strike="noStrike" cap="none" normalizeH="0" baseline="0" dirty="0">
              <a:ln>
                <a:noFill/>
              </a:ln>
              <a:solidFill>
                <a:schemeClr val="tx1"/>
              </a:solidFill>
              <a:effectLst/>
              <a:latin typeface="+mj-lt"/>
            </a:endParaRPr>
          </a:p>
        </p:txBody>
      </p:sp>
      <p:cxnSp>
        <p:nvCxnSpPr>
          <p:cNvPr id="336" name="AutoShape 11"/>
          <p:cNvCxnSpPr>
            <a:cxnSpLocks noChangeShapeType="1"/>
            <a:stCxn id="102" idx="2"/>
            <a:endCxn id="213" idx="0"/>
          </p:cNvCxnSpPr>
          <p:nvPr/>
        </p:nvCxnSpPr>
        <p:spPr bwMode="auto">
          <a:xfrm>
            <a:off x="2074803" y="2432810"/>
            <a:ext cx="4951" cy="18206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8" name="Text Box 36"/>
          <p:cNvSpPr txBox="1">
            <a:spLocks noChangeArrowheads="1"/>
          </p:cNvSpPr>
          <p:nvPr/>
        </p:nvSpPr>
        <p:spPr bwMode="auto">
          <a:xfrm>
            <a:off x="2483851" y="6687012"/>
            <a:ext cx="1365904" cy="2611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n-lt"/>
                <a:ea typeface="ÇlÇr ñæí©" charset="0"/>
              </a:rPr>
              <a:t>Further investigation(s)?</a:t>
            </a:r>
            <a:endParaRPr kumimoji="0" lang="en-GB" sz="900" b="0" i="0" u="none" strike="noStrike" cap="none" normalizeH="0" baseline="0" dirty="0">
              <a:ln>
                <a:noFill/>
              </a:ln>
              <a:solidFill>
                <a:schemeClr val="tx1"/>
              </a:solidFill>
              <a:effectLst/>
              <a:latin typeface="+mn-lt"/>
            </a:endParaRPr>
          </a:p>
        </p:txBody>
      </p:sp>
      <p:sp>
        <p:nvSpPr>
          <p:cNvPr id="129" name="Text Box 51"/>
          <p:cNvSpPr txBox="1">
            <a:spLocks noChangeArrowheads="1"/>
          </p:cNvSpPr>
          <p:nvPr/>
        </p:nvSpPr>
        <p:spPr bwMode="auto">
          <a:xfrm>
            <a:off x="2277358" y="7152366"/>
            <a:ext cx="1771652" cy="5714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Follow-up Lung Cancer Clinic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Cancer Confirmed and treatment options discussed. Research </a:t>
            </a:r>
            <a:r>
              <a:rPr lang="en-GB" sz="700" dirty="0">
                <a:latin typeface="+mn-lt"/>
                <a:ea typeface="ÇlÇr ñæí©" charset="0"/>
              </a:rPr>
              <a:t>t</a:t>
            </a:r>
            <a:r>
              <a:rPr kumimoji="0" lang="en-GB" sz="700" b="0" i="0" u="none" strike="noStrike" cap="none" normalizeH="0" baseline="0" dirty="0">
                <a:ln>
                  <a:noFill/>
                </a:ln>
                <a:solidFill>
                  <a:schemeClr val="tx1"/>
                </a:solidFill>
                <a:effectLst/>
                <a:latin typeface="+mn-lt"/>
                <a:ea typeface="ÇlÇr ñæí©" charset="0"/>
              </a:rPr>
              <a:t>rial considered.</a:t>
            </a:r>
          </a:p>
          <a:p>
            <a:pPr lvl="0" algn="ctr" defTabSz="914400"/>
            <a:r>
              <a:rPr kumimoji="0" lang="en-GB" sz="800" i="0" u="none" strike="noStrike" cap="none" normalizeH="0" baseline="0" dirty="0">
                <a:ln>
                  <a:noFill/>
                </a:ln>
                <a:solidFill>
                  <a:schemeClr val="tx1"/>
                </a:solidFill>
                <a:effectLst/>
                <a:latin typeface="+mn-lt"/>
                <a:ea typeface="ÇlÇr ñæí©" charset="0"/>
              </a:rPr>
              <a:t>LCNS S</a:t>
            </a:r>
            <a:r>
              <a:rPr lang="en-GB" sz="800" dirty="0">
                <a:latin typeface="+mn-lt"/>
                <a:ea typeface="ÇlÇr ñæí©" charset="0"/>
              </a:rPr>
              <a:t>upport in practical aspects</a:t>
            </a:r>
            <a:endParaRPr kumimoji="0" lang="en-GB" sz="2400" b="0" i="0" u="none" strike="noStrike" cap="none" normalizeH="0" baseline="0" dirty="0">
              <a:ln>
                <a:noFill/>
              </a:ln>
              <a:solidFill>
                <a:schemeClr val="tx1"/>
              </a:solidFill>
              <a:effectLst/>
              <a:latin typeface="+mn-lt"/>
            </a:endParaRPr>
          </a:p>
        </p:txBody>
      </p:sp>
      <p:sp>
        <p:nvSpPr>
          <p:cNvPr id="130" name="Text Box 53"/>
          <p:cNvSpPr txBox="1">
            <a:spLocks noChangeArrowheads="1"/>
          </p:cNvSpPr>
          <p:nvPr/>
        </p:nvSpPr>
        <p:spPr bwMode="auto">
          <a:xfrm>
            <a:off x="1528888" y="7904760"/>
            <a:ext cx="3285933" cy="35048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OPA with treating specialist within</a:t>
            </a:r>
            <a:r>
              <a:rPr kumimoji="0" lang="en-GB" sz="900" i="0" u="none" strike="noStrike" cap="none" normalizeH="0" dirty="0">
                <a:ln>
                  <a:noFill/>
                </a:ln>
                <a:solidFill>
                  <a:schemeClr val="tx1"/>
                </a:solidFill>
                <a:effectLst/>
                <a:latin typeface="+mn-lt"/>
                <a:ea typeface="ÇlÇr ñæí©" charset="0"/>
              </a:rPr>
              <a:t> 3 working days of completed investigations (full molecular analysis, staging and fitness)</a:t>
            </a:r>
            <a:endParaRPr kumimoji="0" lang="en-GB" sz="900" i="0" u="none" strike="noStrike" cap="none" normalizeH="0" baseline="0" dirty="0">
              <a:ln>
                <a:noFill/>
              </a:ln>
              <a:solidFill>
                <a:schemeClr val="tx1"/>
              </a:solidFill>
              <a:effectLst/>
              <a:latin typeface="+mn-lt"/>
            </a:endParaRPr>
          </a:p>
        </p:txBody>
      </p:sp>
      <p:cxnSp>
        <p:nvCxnSpPr>
          <p:cNvPr id="131" name="AutoShape 13"/>
          <p:cNvCxnSpPr>
            <a:cxnSpLocks noChangeShapeType="1"/>
            <a:endCxn id="128" idx="0"/>
          </p:cNvCxnSpPr>
          <p:nvPr/>
        </p:nvCxnSpPr>
        <p:spPr bwMode="auto">
          <a:xfrm>
            <a:off x="3165268" y="6523266"/>
            <a:ext cx="1535" cy="16374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3" name="AutoShape 3"/>
          <p:cNvCxnSpPr>
            <a:cxnSpLocks noChangeShapeType="1"/>
            <a:stCxn id="130" idx="2"/>
            <a:endCxn id="138" idx="0"/>
          </p:cNvCxnSpPr>
          <p:nvPr/>
        </p:nvCxnSpPr>
        <p:spPr bwMode="auto">
          <a:xfrm>
            <a:off x="3171855" y="8255241"/>
            <a:ext cx="0" cy="2183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4" name="AutoShape 3"/>
          <p:cNvCxnSpPr>
            <a:cxnSpLocks noChangeShapeType="1"/>
            <a:stCxn id="129" idx="2"/>
            <a:endCxn id="130" idx="0"/>
          </p:cNvCxnSpPr>
          <p:nvPr/>
        </p:nvCxnSpPr>
        <p:spPr bwMode="auto">
          <a:xfrm>
            <a:off x="3163184" y="7723827"/>
            <a:ext cx="8671" cy="18093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5" name="AutoShape 13"/>
          <p:cNvCxnSpPr>
            <a:cxnSpLocks noChangeShapeType="1"/>
            <a:stCxn id="128" idx="2"/>
            <a:endCxn id="129" idx="0"/>
          </p:cNvCxnSpPr>
          <p:nvPr/>
        </p:nvCxnSpPr>
        <p:spPr bwMode="auto">
          <a:xfrm flipH="1">
            <a:off x="3163184" y="6948136"/>
            <a:ext cx="3619" cy="2042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8" name="Text Box 36"/>
          <p:cNvSpPr txBox="1">
            <a:spLocks noChangeArrowheads="1"/>
          </p:cNvSpPr>
          <p:nvPr/>
        </p:nvSpPr>
        <p:spPr bwMode="auto">
          <a:xfrm>
            <a:off x="2498303" y="8473606"/>
            <a:ext cx="1347104" cy="2762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n-lt"/>
                <a:ea typeface="ÇlÇr ñæí©" charset="0"/>
              </a:rPr>
              <a:t>Further investigation(s)?</a:t>
            </a:r>
            <a:endParaRPr kumimoji="0" lang="en-GB" sz="900" b="0" i="0" u="none" strike="noStrike" cap="none" normalizeH="0" baseline="0" dirty="0">
              <a:ln>
                <a:noFill/>
              </a:ln>
              <a:solidFill>
                <a:schemeClr val="tx1"/>
              </a:solidFill>
              <a:effectLst/>
              <a:latin typeface="+mn-lt"/>
            </a:endParaRPr>
          </a:p>
        </p:txBody>
      </p:sp>
      <p:cxnSp>
        <p:nvCxnSpPr>
          <p:cNvPr id="139" name="AutoShape 55"/>
          <p:cNvCxnSpPr>
            <a:cxnSpLocks noChangeShapeType="1"/>
            <a:stCxn id="138" idx="3"/>
            <a:endCxn id="130" idx="3"/>
          </p:cNvCxnSpPr>
          <p:nvPr/>
        </p:nvCxnSpPr>
        <p:spPr bwMode="auto">
          <a:xfrm flipV="1">
            <a:off x="3845407" y="8080001"/>
            <a:ext cx="969414" cy="531754"/>
          </a:xfrm>
          <a:prstGeom prst="bentConnector3">
            <a:avLst>
              <a:gd name="adj1" fmla="val 11543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0" name="AutoShape 3"/>
          <p:cNvCxnSpPr>
            <a:cxnSpLocks noChangeShapeType="1"/>
            <a:stCxn id="138" idx="2"/>
          </p:cNvCxnSpPr>
          <p:nvPr/>
        </p:nvCxnSpPr>
        <p:spPr bwMode="auto">
          <a:xfrm>
            <a:off x="3171855" y="8749903"/>
            <a:ext cx="7630" cy="19375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1" name="Text Box 35"/>
          <p:cNvSpPr txBox="1">
            <a:spLocks noChangeArrowheads="1"/>
          </p:cNvSpPr>
          <p:nvPr/>
        </p:nvSpPr>
        <p:spPr bwMode="auto">
          <a:xfrm>
            <a:off x="3122965" y="6978501"/>
            <a:ext cx="372283" cy="186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142" name="Text Box 35"/>
          <p:cNvSpPr txBox="1">
            <a:spLocks noChangeArrowheads="1"/>
          </p:cNvSpPr>
          <p:nvPr/>
        </p:nvSpPr>
        <p:spPr bwMode="auto">
          <a:xfrm>
            <a:off x="3954929" y="8406327"/>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n-lt"/>
                <a:ea typeface="ÇlÇr ñæí©" charset="0"/>
                <a:cs typeface="Cambria"/>
              </a:rPr>
              <a:t>Yes</a:t>
            </a:r>
            <a:endParaRPr kumimoji="0" lang="en-GB" sz="900" i="0" u="none" strike="noStrike" cap="none" normalizeH="0" baseline="0" dirty="0">
              <a:ln>
                <a:noFill/>
              </a:ln>
              <a:solidFill>
                <a:schemeClr val="tx1"/>
              </a:solidFill>
              <a:effectLst/>
              <a:latin typeface="+mn-lt"/>
              <a:cs typeface="Cambria"/>
            </a:endParaRPr>
          </a:p>
        </p:txBody>
      </p:sp>
      <p:sp>
        <p:nvSpPr>
          <p:cNvPr id="143" name="Text Box 35"/>
          <p:cNvSpPr txBox="1">
            <a:spLocks noChangeArrowheads="1"/>
          </p:cNvSpPr>
          <p:nvPr/>
        </p:nvSpPr>
        <p:spPr bwMode="auto">
          <a:xfrm>
            <a:off x="3168931" y="8739564"/>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n-lt"/>
                <a:ea typeface="ÇlÇr ñæí©" charset="0"/>
                <a:cs typeface="Cambria"/>
              </a:rPr>
              <a:t>No</a:t>
            </a:r>
            <a:endParaRPr kumimoji="0" lang="en-GB" sz="900" i="0" u="none" strike="noStrike" cap="none" normalizeH="0" baseline="0" dirty="0">
              <a:ln>
                <a:noFill/>
              </a:ln>
              <a:solidFill>
                <a:schemeClr val="tx1"/>
              </a:solidFill>
              <a:effectLst/>
              <a:latin typeface="+mn-lt"/>
              <a:cs typeface="Cambria"/>
            </a:endParaRPr>
          </a:p>
        </p:txBody>
      </p:sp>
      <p:sp>
        <p:nvSpPr>
          <p:cNvPr id="150" name="Text Box 35"/>
          <p:cNvSpPr txBox="1">
            <a:spLocks noChangeArrowheads="1"/>
          </p:cNvSpPr>
          <p:nvPr/>
        </p:nvSpPr>
        <p:spPr bwMode="auto">
          <a:xfrm>
            <a:off x="3827092" y="6651306"/>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sp>
        <p:nvSpPr>
          <p:cNvPr id="144" name="Text Box 39"/>
          <p:cNvSpPr txBox="1">
            <a:spLocks noChangeArrowheads="1"/>
          </p:cNvSpPr>
          <p:nvPr/>
        </p:nvSpPr>
        <p:spPr bwMode="auto">
          <a:xfrm>
            <a:off x="5461247" y="5496714"/>
            <a:ext cx="898707" cy="6751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Clinical diagnosis</a:t>
            </a:r>
            <a:r>
              <a:rPr lang="en-GB" sz="800" dirty="0">
                <a:latin typeface="+mj-lt"/>
                <a:ea typeface="ÇlÇr ñæí©" charset="0"/>
              </a:rPr>
              <a:t> or patient preference means no biopsy required.  </a:t>
            </a:r>
            <a:endParaRPr kumimoji="0" lang="en-GB" sz="800" b="0" i="0" u="none" strike="noStrike" cap="none" normalizeH="0" baseline="0" dirty="0">
              <a:ln>
                <a:noFill/>
              </a:ln>
              <a:solidFill>
                <a:schemeClr val="tx1"/>
              </a:solidFill>
              <a:effectLst/>
              <a:latin typeface="+mj-lt"/>
              <a:ea typeface="ÇlÇr ñæí©" charset="0"/>
            </a:endParaRPr>
          </a:p>
        </p:txBody>
      </p:sp>
      <p:sp>
        <p:nvSpPr>
          <p:cNvPr id="146" name="Text Box 39"/>
          <p:cNvSpPr txBox="1">
            <a:spLocks noChangeArrowheads="1"/>
          </p:cNvSpPr>
          <p:nvPr/>
        </p:nvSpPr>
        <p:spPr bwMode="auto">
          <a:xfrm>
            <a:off x="3023134" y="4902995"/>
            <a:ext cx="3052439" cy="3235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Will pathological diagnosis influence treatment</a:t>
            </a:r>
            <a:r>
              <a:rPr kumimoji="0" lang="en-GB" sz="800" b="0" i="0" u="none" strike="noStrike" cap="none" normalizeH="0" dirty="0">
                <a:ln>
                  <a:noFill/>
                </a:ln>
                <a:solidFill>
                  <a:schemeClr val="tx1"/>
                </a:solidFill>
                <a:effectLst/>
                <a:latin typeface="+mj-lt"/>
                <a:ea typeface="ÇlÇr ñæí©" charset="0"/>
              </a:rPr>
              <a:t> and is potential treatment appropriate to </a:t>
            </a:r>
            <a:r>
              <a:rPr lang="en-GB" sz="800" dirty="0">
                <a:latin typeface="+mj-lt"/>
                <a:ea typeface="ÇlÇr ñæí©" charset="0"/>
              </a:rPr>
              <a:t>patient’s wishes</a:t>
            </a:r>
            <a:r>
              <a:rPr kumimoji="0" lang="en-GB" sz="800" b="0" i="0" u="none" strike="noStrike" cap="none" normalizeH="0" dirty="0">
                <a:ln>
                  <a:noFill/>
                </a:ln>
                <a:solidFill>
                  <a:schemeClr val="tx1"/>
                </a:solidFill>
                <a:effectLst/>
                <a:latin typeface="+mj-lt"/>
                <a:ea typeface="ÇlÇr ñæí©" charset="0"/>
              </a:rPr>
              <a:t>?</a:t>
            </a:r>
            <a:endParaRPr lang="en-GB" sz="800" dirty="0">
              <a:latin typeface="+mj-lt"/>
              <a:ea typeface="ÇlÇr ñæí©" charset="0"/>
            </a:endParaRPr>
          </a:p>
        </p:txBody>
      </p:sp>
      <p:sp>
        <p:nvSpPr>
          <p:cNvPr id="147" name="Text Box 26"/>
          <p:cNvSpPr txBox="1">
            <a:spLocks noChangeArrowheads="1"/>
          </p:cNvSpPr>
          <p:nvPr/>
        </p:nvSpPr>
        <p:spPr bwMode="auto">
          <a:xfrm>
            <a:off x="257876" y="6252685"/>
            <a:ext cx="554354" cy="439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21</a:t>
            </a: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a:t>
            </a:r>
            <a:r>
              <a:rPr kumimoji="0" lang="en-GB" sz="800" b="1" i="0" u="none" strike="noStrike" cap="none" normalizeH="0" baseline="0" dirty="0">
                <a:ln>
                  <a:noFill/>
                </a:ln>
                <a:solidFill>
                  <a:schemeClr val="tx1"/>
                </a:solidFill>
                <a:effectLst/>
                <a:latin typeface="+mj-lt"/>
                <a:ea typeface="ÇlÇr ñæí©" charset="0"/>
              </a:rPr>
              <a:t>Day 18 SCLC)</a:t>
            </a:r>
            <a:endParaRPr kumimoji="0" lang="en-GB" sz="800" b="0" i="0" u="none" strike="noStrike" cap="none" normalizeH="0" baseline="0" dirty="0">
              <a:ln>
                <a:noFill/>
              </a:ln>
              <a:solidFill>
                <a:schemeClr val="tx1"/>
              </a:solidFill>
              <a:effectLst/>
              <a:latin typeface="+mj-lt"/>
            </a:endParaRPr>
          </a:p>
        </p:txBody>
      </p:sp>
      <p:sp>
        <p:nvSpPr>
          <p:cNvPr id="219" name="Text Box 48"/>
          <p:cNvSpPr txBox="1">
            <a:spLocks noChangeArrowheads="1"/>
          </p:cNvSpPr>
          <p:nvPr/>
        </p:nvSpPr>
        <p:spPr bwMode="auto">
          <a:xfrm>
            <a:off x="4540206" y="5176421"/>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cxnSp>
        <p:nvCxnSpPr>
          <p:cNvPr id="222" name="AutoShape 12"/>
          <p:cNvCxnSpPr>
            <a:cxnSpLocks noChangeShapeType="1"/>
            <a:stCxn id="146" idx="2"/>
            <a:endCxn id="144" idx="0"/>
          </p:cNvCxnSpPr>
          <p:nvPr/>
        </p:nvCxnSpPr>
        <p:spPr bwMode="auto">
          <a:xfrm rot="16200000" flipH="1">
            <a:off x="5094874" y="4680987"/>
            <a:ext cx="270206" cy="1361247"/>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cxnSp>
        <p:nvCxnSpPr>
          <p:cNvPr id="327" name="AutoShape 12"/>
          <p:cNvCxnSpPr>
            <a:cxnSpLocks noChangeShapeType="1"/>
            <a:stCxn id="146" idx="2"/>
            <a:endCxn id="375" idx="0"/>
          </p:cNvCxnSpPr>
          <p:nvPr/>
        </p:nvCxnSpPr>
        <p:spPr bwMode="auto">
          <a:xfrm rot="5400000">
            <a:off x="4212818" y="5160082"/>
            <a:ext cx="270111" cy="402962"/>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cxnSp>
        <p:nvCxnSpPr>
          <p:cNvPr id="377" name="AutoShape 13"/>
          <p:cNvCxnSpPr>
            <a:cxnSpLocks noChangeShapeType="1"/>
          </p:cNvCxnSpPr>
          <p:nvPr/>
        </p:nvCxnSpPr>
        <p:spPr bwMode="auto">
          <a:xfrm>
            <a:off x="5588000" y="6171840"/>
            <a:ext cx="0" cy="1315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8" name="AutoShape 13"/>
          <p:cNvCxnSpPr>
            <a:cxnSpLocks noChangeShapeType="1"/>
            <a:stCxn id="375" idx="2"/>
          </p:cNvCxnSpPr>
          <p:nvPr/>
        </p:nvCxnSpPr>
        <p:spPr bwMode="auto">
          <a:xfrm>
            <a:off x="4146392" y="6171840"/>
            <a:ext cx="0" cy="1315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6" name="Text Box 36"/>
          <p:cNvSpPr txBox="1">
            <a:spLocks noChangeArrowheads="1"/>
          </p:cNvSpPr>
          <p:nvPr/>
        </p:nvSpPr>
        <p:spPr bwMode="auto">
          <a:xfrm>
            <a:off x="1146663" y="5859131"/>
            <a:ext cx="1470048" cy="1814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Further investigation(s) indicated?</a:t>
            </a:r>
            <a:endParaRPr kumimoji="0" lang="en-GB" sz="2400" b="0" i="0" u="none" strike="noStrike" cap="none" normalizeH="0" baseline="0" dirty="0">
              <a:ln>
                <a:noFill/>
              </a:ln>
              <a:solidFill>
                <a:schemeClr val="tx1"/>
              </a:solidFill>
              <a:effectLst/>
              <a:latin typeface="+mn-lt"/>
            </a:endParaRPr>
          </a:p>
        </p:txBody>
      </p:sp>
      <p:sp>
        <p:nvSpPr>
          <p:cNvPr id="417" name="Text Box 48"/>
          <p:cNvSpPr txBox="1">
            <a:spLocks noChangeArrowheads="1"/>
          </p:cNvSpPr>
          <p:nvPr/>
        </p:nvSpPr>
        <p:spPr bwMode="auto">
          <a:xfrm>
            <a:off x="1498591" y="6023287"/>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sp>
        <p:nvSpPr>
          <p:cNvPr id="418" name="Text Box 48"/>
          <p:cNvSpPr txBox="1">
            <a:spLocks noChangeArrowheads="1"/>
          </p:cNvSpPr>
          <p:nvPr/>
        </p:nvSpPr>
        <p:spPr bwMode="auto">
          <a:xfrm>
            <a:off x="2590702" y="5744972"/>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419" name="AutoShape 13"/>
          <p:cNvCxnSpPr>
            <a:cxnSpLocks noChangeShapeType="1"/>
            <a:stCxn id="416" idx="2"/>
          </p:cNvCxnSpPr>
          <p:nvPr/>
        </p:nvCxnSpPr>
        <p:spPr bwMode="auto">
          <a:xfrm>
            <a:off x="1881687" y="6040611"/>
            <a:ext cx="0" cy="2252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0" name="AutoShape 13"/>
          <p:cNvCxnSpPr>
            <a:cxnSpLocks noChangeShapeType="1"/>
            <a:stCxn id="416" idx="3"/>
          </p:cNvCxnSpPr>
          <p:nvPr/>
        </p:nvCxnSpPr>
        <p:spPr bwMode="auto">
          <a:xfrm>
            <a:off x="2616711" y="5949871"/>
            <a:ext cx="328511"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1" name="Text Box 29"/>
          <p:cNvSpPr txBox="1">
            <a:spLocks noChangeArrowheads="1"/>
          </p:cNvSpPr>
          <p:nvPr/>
        </p:nvSpPr>
        <p:spPr bwMode="auto">
          <a:xfrm>
            <a:off x="4100491" y="2289094"/>
            <a:ext cx="1550272" cy="1997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CT suspicious of lung cancer</a:t>
            </a:r>
            <a:r>
              <a:rPr kumimoji="0" lang="en-GB" sz="900" b="0" i="0" u="none" strike="noStrike" cap="none" normalizeH="0" dirty="0">
                <a:ln>
                  <a:noFill/>
                </a:ln>
                <a:solidFill>
                  <a:schemeClr val="tx1"/>
                </a:solidFill>
                <a:effectLst/>
                <a:latin typeface="+mj-lt"/>
                <a:ea typeface="ÇlÇr ñæí©" charset="0"/>
              </a:rPr>
              <a:t>?</a:t>
            </a:r>
            <a:endParaRPr kumimoji="0" lang="en-GB" sz="2400" b="0" i="0" u="none" strike="noStrike" cap="none" normalizeH="0" baseline="0" dirty="0">
              <a:ln>
                <a:noFill/>
              </a:ln>
              <a:solidFill>
                <a:schemeClr val="tx1"/>
              </a:solidFill>
              <a:effectLst/>
              <a:latin typeface="+mj-lt"/>
            </a:endParaRPr>
          </a:p>
        </p:txBody>
      </p:sp>
      <p:sp>
        <p:nvSpPr>
          <p:cNvPr id="123" name="TextBox 122"/>
          <p:cNvSpPr txBox="1"/>
          <p:nvPr/>
        </p:nvSpPr>
        <p:spPr>
          <a:xfrm>
            <a:off x="4876028" y="2558518"/>
            <a:ext cx="304991" cy="215444"/>
          </a:xfrm>
          <a:prstGeom prst="rect">
            <a:avLst/>
          </a:prstGeom>
          <a:noFill/>
        </p:spPr>
        <p:txBody>
          <a:bodyPr wrap="none" rtlCol="0">
            <a:spAutoFit/>
          </a:bodyPr>
          <a:lstStyle/>
          <a:p>
            <a:r>
              <a:rPr lang="en-GB" sz="800" dirty="0">
                <a:latin typeface="+mj-lt"/>
              </a:rPr>
              <a:t>No</a:t>
            </a:r>
          </a:p>
        </p:txBody>
      </p:sp>
      <p:cxnSp>
        <p:nvCxnSpPr>
          <p:cNvPr id="125" name="AutoShape 11"/>
          <p:cNvCxnSpPr>
            <a:cxnSpLocks noChangeShapeType="1"/>
            <a:stCxn id="121" idx="2"/>
          </p:cNvCxnSpPr>
          <p:nvPr/>
        </p:nvCxnSpPr>
        <p:spPr bwMode="auto">
          <a:xfrm>
            <a:off x="4875627" y="2488870"/>
            <a:ext cx="1" cy="47738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6" name="TextBox 125"/>
          <p:cNvSpPr txBox="1"/>
          <p:nvPr/>
        </p:nvSpPr>
        <p:spPr>
          <a:xfrm>
            <a:off x="4543728" y="2622269"/>
            <a:ext cx="396528" cy="215444"/>
          </a:xfrm>
          <a:prstGeom prst="rect">
            <a:avLst/>
          </a:prstGeom>
          <a:noFill/>
        </p:spPr>
        <p:txBody>
          <a:bodyPr wrap="square" rtlCol="0">
            <a:spAutoFit/>
          </a:bodyPr>
          <a:lstStyle/>
          <a:p>
            <a:r>
              <a:rPr lang="en-GB" sz="800" dirty="0">
                <a:latin typeface="+mj-lt"/>
              </a:rPr>
              <a:t>Yes</a:t>
            </a:r>
          </a:p>
        </p:txBody>
      </p:sp>
      <p:cxnSp>
        <p:nvCxnSpPr>
          <p:cNvPr id="145" name="AutoShape 8"/>
          <p:cNvCxnSpPr>
            <a:cxnSpLocks noChangeShapeType="1"/>
            <a:endCxn id="148" idx="1"/>
          </p:cNvCxnSpPr>
          <p:nvPr/>
        </p:nvCxnSpPr>
        <p:spPr bwMode="auto">
          <a:xfrm>
            <a:off x="4869790" y="2750272"/>
            <a:ext cx="59255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8" name="Text Box 29"/>
          <p:cNvSpPr txBox="1">
            <a:spLocks noChangeArrowheads="1"/>
          </p:cNvSpPr>
          <p:nvPr/>
        </p:nvSpPr>
        <p:spPr bwMode="auto">
          <a:xfrm>
            <a:off x="5462342" y="2643625"/>
            <a:ext cx="678329" cy="2132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j-lt"/>
              </a:rPr>
              <a:t>Manage</a:t>
            </a:r>
            <a:endParaRPr kumimoji="0" lang="en-GB" sz="2400" b="0" i="0" u="none" strike="noStrike" cap="none" normalizeH="0" baseline="0" dirty="0">
              <a:ln>
                <a:noFill/>
              </a:ln>
              <a:solidFill>
                <a:schemeClr val="tx1"/>
              </a:solidFill>
              <a:effectLst/>
              <a:latin typeface="+mj-lt"/>
            </a:endParaRPr>
          </a:p>
        </p:txBody>
      </p:sp>
      <p:cxnSp>
        <p:nvCxnSpPr>
          <p:cNvPr id="151" name="AutoShape 11"/>
          <p:cNvCxnSpPr>
            <a:cxnSpLocks noChangeShapeType="1"/>
          </p:cNvCxnSpPr>
          <p:nvPr/>
        </p:nvCxnSpPr>
        <p:spPr bwMode="auto">
          <a:xfrm>
            <a:off x="3901346" y="2024277"/>
            <a:ext cx="0" cy="94197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 name="TextBox 152"/>
          <p:cNvSpPr txBox="1"/>
          <p:nvPr/>
        </p:nvSpPr>
        <p:spPr>
          <a:xfrm rot="16200000">
            <a:off x="3336518" y="2328015"/>
            <a:ext cx="950484" cy="215444"/>
          </a:xfrm>
          <a:prstGeom prst="rect">
            <a:avLst/>
          </a:prstGeom>
          <a:noFill/>
        </p:spPr>
        <p:txBody>
          <a:bodyPr wrap="square" rtlCol="0">
            <a:spAutoFit/>
          </a:bodyPr>
          <a:lstStyle/>
          <a:p>
            <a:r>
              <a:rPr lang="en-GB" sz="800" dirty="0">
                <a:latin typeface="+mj-lt"/>
              </a:rPr>
              <a:t>CT not indicated</a:t>
            </a:r>
          </a:p>
        </p:txBody>
      </p:sp>
      <p:cxnSp>
        <p:nvCxnSpPr>
          <p:cNvPr id="155" name="AutoShape 11"/>
          <p:cNvCxnSpPr>
            <a:cxnSpLocks noChangeShapeType="1"/>
            <a:stCxn id="291" idx="2"/>
            <a:endCxn id="121" idx="0"/>
          </p:cNvCxnSpPr>
          <p:nvPr/>
        </p:nvCxnSpPr>
        <p:spPr bwMode="auto">
          <a:xfrm flipH="1">
            <a:off x="4875627" y="2024277"/>
            <a:ext cx="1" cy="26481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6" name="Text Box 34"/>
          <p:cNvSpPr txBox="1">
            <a:spLocks noChangeArrowheads="1"/>
          </p:cNvSpPr>
          <p:nvPr/>
        </p:nvSpPr>
        <p:spPr bwMode="auto">
          <a:xfrm>
            <a:off x="3735162" y="1277219"/>
            <a:ext cx="2280932" cy="2162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kumimoji="0" lang="en-GB" sz="900" b="0" i="0" u="none" strike="noStrike" cap="none" normalizeH="0" baseline="0" dirty="0">
                <a:ln>
                  <a:noFill/>
                </a:ln>
                <a:solidFill>
                  <a:schemeClr val="tx1"/>
                </a:solidFill>
                <a:effectLst/>
                <a:latin typeface="+mj-lt"/>
                <a:ea typeface="ÇlÇr ñæí©" charset="0"/>
              </a:rPr>
              <a:t>Inpatient referrals </a:t>
            </a:r>
            <a:r>
              <a:rPr lang="en-GB" sz="900" dirty="0">
                <a:latin typeface="+mj-lt"/>
                <a:ea typeface="ÇlÇr ñæí©" charset="0"/>
              </a:rPr>
              <a:t>for suspected lung cancer </a:t>
            </a:r>
          </a:p>
        </p:txBody>
      </p:sp>
      <p:cxnSp>
        <p:nvCxnSpPr>
          <p:cNvPr id="157" name="AutoShape 11"/>
          <p:cNvCxnSpPr>
            <a:cxnSpLocks noChangeShapeType="1"/>
            <a:stCxn id="156" idx="2"/>
            <a:endCxn id="291" idx="0"/>
          </p:cNvCxnSpPr>
          <p:nvPr/>
        </p:nvCxnSpPr>
        <p:spPr bwMode="auto">
          <a:xfrm>
            <a:off x="4875628" y="1493451"/>
            <a:ext cx="0" cy="16920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7" name="Text Box 43"/>
          <p:cNvSpPr txBox="1">
            <a:spLocks noChangeArrowheads="1"/>
          </p:cNvSpPr>
          <p:nvPr/>
        </p:nvSpPr>
        <p:spPr bwMode="auto">
          <a:xfrm>
            <a:off x="261685" y="2218752"/>
            <a:ext cx="560068" cy="234869"/>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-3-0 </a:t>
            </a:r>
            <a:endParaRPr kumimoji="0" lang="en-GB" sz="800" b="0" i="0" u="none" strike="noStrike" cap="none" normalizeH="0" baseline="0" dirty="0">
              <a:ln>
                <a:noFill/>
              </a:ln>
              <a:solidFill>
                <a:schemeClr val="tx1"/>
              </a:solidFill>
              <a:effectLst/>
              <a:latin typeface="+mj-lt"/>
            </a:endParaRPr>
          </a:p>
        </p:txBody>
      </p:sp>
      <p:cxnSp>
        <p:nvCxnSpPr>
          <p:cNvPr id="217" name="AutoShape 55"/>
          <p:cNvCxnSpPr>
            <a:cxnSpLocks noChangeShapeType="1"/>
            <a:stCxn id="214" idx="2"/>
            <a:endCxn id="129" idx="3"/>
          </p:cNvCxnSpPr>
          <p:nvPr/>
        </p:nvCxnSpPr>
        <p:spPr bwMode="auto">
          <a:xfrm rot="5400000">
            <a:off x="4135022" y="6875272"/>
            <a:ext cx="476813" cy="648836"/>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4" name="Text Box 35"/>
          <p:cNvSpPr txBox="1">
            <a:spLocks noChangeArrowheads="1"/>
          </p:cNvSpPr>
          <p:nvPr/>
        </p:nvSpPr>
        <p:spPr bwMode="auto">
          <a:xfrm>
            <a:off x="4214674" y="6683453"/>
            <a:ext cx="966343" cy="277831"/>
          </a:xfrm>
          <a:prstGeom prst="rect">
            <a:avLst/>
          </a:prstGeom>
          <a:solidFill>
            <a:schemeClr val="bg1"/>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cs typeface="Cambria"/>
              </a:rPr>
              <a:t>Further discussion needed?</a:t>
            </a:r>
            <a:endParaRPr kumimoji="0" lang="en-GB" sz="800" i="0" u="none" strike="noStrike" cap="none" normalizeH="0" baseline="0" dirty="0">
              <a:ln>
                <a:noFill/>
              </a:ln>
              <a:solidFill>
                <a:schemeClr val="tx1"/>
              </a:solidFill>
              <a:effectLst/>
              <a:latin typeface="+mn-lt"/>
              <a:cs typeface="Cambria"/>
            </a:endParaRPr>
          </a:p>
        </p:txBody>
      </p:sp>
      <p:cxnSp>
        <p:nvCxnSpPr>
          <p:cNvPr id="220" name="AutoShape 3"/>
          <p:cNvCxnSpPr>
            <a:cxnSpLocks noChangeShapeType="1"/>
            <a:stCxn id="128" idx="3"/>
            <a:endCxn id="214" idx="1"/>
          </p:cNvCxnSpPr>
          <p:nvPr/>
        </p:nvCxnSpPr>
        <p:spPr bwMode="auto">
          <a:xfrm>
            <a:off x="3849755" y="6817574"/>
            <a:ext cx="364919" cy="47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5" name="Text Box 35"/>
          <p:cNvSpPr txBox="1">
            <a:spLocks noChangeArrowheads="1"/>
          </p:cNvSpPr>
          <p:nvPr/>
        </p:nvSpPr>
        <p:spPr bwMode="auto">
          <a:xfrm>
            <a:off x="4694442" y="6504625"/>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cxnSp>
        <p:nvCxnSpPr>
          <p:cNvPr id="332" name="AutoShape 13"/>
          <p:cNvCxnSpPr>
            <a:cxnSpLocks noChangeShapeType="1"/>
            <a:stCxn id="214" idx="0"/>
          </p:cNvCxnSpPr>
          <p:nvPr/>
        </p:nvCxnSpPr>
        <p:spPr bwMode="auto">
          <a:xfrm flipV="1">
            <a:off x="4697846" y="6530321"/>
            <a:ext cx="0" cy="15313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0" name="Text Box 35"/>
          <p:cNvSpPr txBox="1">
            <a:spLocks noChangeArrowheads="1"/>
          </p:cNvSpPr>
          <p:nvPr/>
        </p:nvSpPr>
        <p:spPr bwMode="auto">
          <a:xfrm>
            <a:off x="4381007" y="7030075"/>
            <a:ext cx="372283" cy="186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118" name="Text Box 58"/>
          <p:cNvSpPr txBox="1">
            <a:spLocks noChangeArrowheads="1"/>
          </p:cNvSpPr>
          <p:nvPr/>
        </p:nvSpPr>
        <p:spPr bwMode="auto">
          <a:xfrm>
            <a:off x="5017878" y="7245790"/>
            <a:ext cx="1008697" cy="40884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rPr>
              <a:t>*</a:t>
            </a:r>
            <a:r>
              <a:rPr kumimoji="0" lang="en-GB" sz="800" i="0" u="none" strike="noStrike" cap="none" normalizeH="0" baseline="0" dirty="0">
                <a:ln>
                  <a:noFill/>
                </a:ln>
                <a:solidFill>
                  <a:schemeClr val="tx1"/>
                </a:solidFill>
                <a:effectLst/>
                <a:latin typeface="+mj-lt"/>
              </a:rPr>
              <a:t>Refer to separate numbered</a:t>
            </a:r>
            <a:r>
              <a:rPr kumimoji="0" lang="en-GB" sz="800" i="0" u="none" strike="noStrike" cap="none" normalizeH="0" dirty="0">
                <a:ln>
                  <a:noFill/>
                </a:ln>
                <a:solidFill>
                  <a:schemeClr val="tx1"/>
                </a:solidFill>
                <a:effectLst/>
                <a:latin typeface="+mj-lt"/>
              </a:rPr>
              <a:t> </a:t>
            </a:r>
            <a:r>
              <a:rPr kumimoji="0" lang="en-GB" sz="800" i="0" u="none" strike="noStrike" cap="none" normalizeH="0" baseline="0" dirty="0">
                <a:ln>
                  <a:noFill/>
                </a:ln>
                <a:solidFill>
                  <a:schemeClr val="tx1"/>
                </a:solidFill>
                <a:effectLst/>
                <a:latin typeface="+mj-lt"/>
              </a:rPr>
              <a:t>pathway detail</a:t>
            </a:r>
          </a:p>
        </p:txBody>
      </p:sp>
      <p:sp>
        <p:nvSpPr>
          <p:cNvPr id="122" name="Text Box 58"/>
          <p:cNvSpPr txBox="1">
            <a:spLocks noChangeArrowheads="1"/>
          </p:cNvSpPr>
          <p:nvPr/>
        </p:nvSpPr>
        <p:spPr bwMode="auto">
          <a:xfrm>
            <a:off x="5017878" y="8242390"/>
            <a:ext cx="1196263" cy="42075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mj-lt"/>
              </a:rPr>
              <a:t>Some or all diagnosis and staging tests may be in a tertiary centre </a:t>
            </a:r>
          </a:p>
        </p:txBody>
      </p:sp>
      <p:sp>
        <p:nvSpPr>
          <p:cNvPr id="132" name="Text Box 58"/>
          <p:cNvSpPr txBox="1">
            <a:spLocks noChangeArrowheads="1"/>
          </p:cNvSpPr>
          <p:nvPr/>
        </p:nvSpPr>
        <p:spPr bwMode="auto">
          <a:xfrm>
            <a:off x="5017878" y="7660650"/>
            <a:ext cx="1238156" cy="575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rPr>
              <a:t># </a:t>
            </a:r>
            <a:r>
              <a:rPr kumimoji="0" lang="en-GB" sz="800" i="0" u="none" strike="noStrike" cap="none" normalizeH="0" baseline="0" dirty="0">
                <a:ln>
                  <a:noFill/>
                </a:ln>
                <a:solidFill>
                  <a:schemeClr val="tx1"/>
                </a:solidFill>
                <a:effectLst/>
                <a:latin typeface="+mj-lt"/>
              </a:rPr>
              <a:t>Low threshold for curative intent pathway; may discuss with wider MDT if unsure</a:t>
            </a:r>
          </a:p>
        </p:txBody>
      </p:sp>
      <p:sp>
        <p:nvSpPr>
          <p:cNvPr id="136" name="Text Box 29"/>
          <p:cNvSpPr txBox="1">
            <a:spLocks noChangeArrowheads="1"/>
          </p:cNvSpPr>
          <p:nvPr/>
        </p:nvSpPr>
        <p:spPr bwMode="auto">
          <a:xfrm>
            <a:off x="895939" y="3286055"/>
            <a:ext cx="1421502" cy="2706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rPr>
              <a:t>Direct biopsy option; (*3)</a:t>
            </a:r>
          </a:p>
        </p:txBody>
      </p:sp>
      <p:sp>
        <p:nvSpPr>
          <p:cNvPr id="160" name="TextBox 159"/>
          <p:cNvSpPr txBox="1"/>
          <p:nvPr/>
        </p:nvSpPr>
        <p:spPr>
          <a:xfrm rot="5400000">
            <a:off x="2253893" y="5186952"/>
            <a:ext cx="8573034" cy="215444"/>
          </a:xfrm>
          <a:prstGeom prst="rect">
            <a:avLst/>
          </a:prstGeom>
          <a:solidFill>
            <a:srgbClr val="FFFF00"/>
          </a:solidFill>
          <a:ln>
            <a:solidFill>
              <a:schemeClr val="tx1"/>
            </a:solidFill>
          </a:ln>
        </p:spPr>
        <p:txBody>
          <a:bodyPr wrap="square" rtlCol="0">
            <a:spAutoFit/>
          </a:bodyPr>
          <a:lstStyle/>
          <a:p>
            <a:pPr algn="ctr"/>
            <a:r>
              <a:rPr lang="en-GB" sz="800" b="1" dirty="0"/>
              <a:t>Throughout pathway:  • consider entry into a research trial • offer supportive &amp; palliative care, e.g. by LCNS, GP, specialists in palliative care • encourage smoking cessation </a:t>
            </a:r>
            <a:endParaRPr lang="en-GB" sz="800" dirty="0"/>
          </a:p>
        </p:txBody>
      </p:sp>
      <p:sp>
        <p:nvSpPr>
          <p:cNvPr id="162" name="Text Box 58"/>
          <p:cNvSpPr txBox="1">
            <a:spLocks noChangeArrowheads="1"/>
          </p:cNvSpPr>
          <p:nvPr/>
        </p:nvSpPr>
        <p:spPr bwMode="auto">
          <a:xfrm>
            <a:off x="5017878" y="9095935"/>
            <a:ext cx="1316115" cy="5810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rPr>
              <a:t>£</a:t>
            </a:r>
            <a:r>
              <a:rPr kumimoji="0" lang="en-GB" sz="800" i="0" u="none" strike="noStrike" cap="none" normalizeH="0" dirty="0">
                <a:ln>
                  <a:noFill/>
                </a:ln>
                <a:solidFill>
                  <a:schemeClr val="tx1"/>
                </a:solidFill>
                <a:effectLst/>
                <a:latin typeface="+mj-lt"/>
              </a:rPr>
              <a:t> Reflects the aim fo</a:t>
            </a:r>
            <a:r>
              <a:rPr lang="en-GB" sz="800" dirty="0">
                <a:latin typeface="+mj-lt"/>
              </a:rPr>
              <a:t>r reduced time to treatment; the national target remains 62 days</a:t>
            </a:r>
          </a:p>
          <a:p>
            <a:pPr marL="0" marR="0" lvl="0" indent="0" defTabSz="914400" rtl="0" eaLnBrk="1" fontAlgn="base" latinLnBrk="0" hangingPunct="1">
              <a:lnSpc>
                <a:spcPct val="100000"/>
              </a:lnSpc>
              <a:spcBef>
                <a:spcPct val="0"/>
              </a:spcBef>
              <a:spcAft>
                <a:spcPct val="0"/>
              </a:spcAft>
              <a:buClrTx/>
              <a:buSzTx/>
              <a:buFontTx/>
              <a:buNone/>
              <a:tabLst/>
            </a:pPr>
            <a:endParaRPr lang="en-GB" sz="800" dirty="0">
              <a:latin typeface="+mj-lt"/>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800" i="0" u="none" strike="noStrike" cap="none" normalizeH="0" baseline="0" dirty="0">
              <a:ln>
                <a:noFill/>
              </a:ln>
              <a:solidFill>
                <a:schemeClr val="tx1"/>
              </a:solidFill>
              <a:effectLst/>
              <a:latin typeface="+mj-lt"/>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800" i="0" u="none" strike="noStrike" cap="none" normalizeH="0" baseline="0" dirty="0">
              <a:ln>
                <a:noFill/>
              </a:ln>
              <a:solidFill>
                <a:schemeClr val="tx1"/>
              </a:solidFill>
              <a:effectLst/>
              <a:latin typeface="+mj-lt"/>
            </a:endParaRPr>
          </a:p>
        </p:txBody>
      </p:sp>
      <p:sp>
        <p:nvSpPr>
          <p:cNvPr id="189" name="Text Box 58"/>
          <p:cNvSpPr txBox="1">
            <a:spLocks noChangeArrowheads="1"/>
          </p:cNvSpPr>
          <p:nvPr/>
        </p:nvSpPr>
        <p:spPr bwMode="auto">
          <a:xfrm>
            <a:off x="5017878" y="8669163"/>
            <a:ext cx="1383833" cy="420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defTabSz="914400"/>
            <a:r>
              <a:rPr lang="en-GB" sz="800" b="1" dirty="0"/>
              <a:t>+</a:t>
            </a:r>
            <a:r>
              <a:rPr lang="en-GB" sz="800" dirty="0"/>
              <a:t> all patients with stage IV cancer should be routinely offered an assessment</a:t>
            </a:r>
          </a:p>
        </p:txBody>
      </p:sp>
      <p:pic>
        <p:nvPicPr>
          <p:cNvPr id="163"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AutoShape 8">
            <a:extLst>
              <a:ext uri="{FF2B5EF4-FFF2-40B4-BE49-F238E27FC236}">
                <a16:creationId xmlns:a16="http://schemas.microsoft.com/office/drawing/2014/main" id="{9C1C83F1-4692-3500-6BD8-CF5A9B6F7B1D}"/>
              </a:ext>
            </a:extLst>
          </p:cNvPr>
          <p:cNvCxnSpPr>
            <a:cxnSpLocks noChangeShapeType="1"/>
            <a:stCxn id="289" idx="0"/>
            <a:endCxn id="353" idx="2"/>
          </p:cNvCxnSpPr>
          <p:nvPr/>
        </p:nvCxnSpPr>
        <p:spPr bwMode="auto">
          <a:xfrm rot="16200000" flipV="1">
            <a:off x="4256838" y="2538507"/>
            <a:ext cx="494531" cy="1756802"/>
          </a:xfrm>
          <a:prstGeom prst="bentConnector3">
            <a:avLst>
              <a:gd name="adj1" fmla="val 50000"/>
            </a:avLst>
          </a:prstGeom>
          <a:noFill/>
          <a:ln w="9525">
            <a:solidFill>
              <a:srgbClr val="000000"/>
            </a:solidFill>
            <a:round/>
            <a:headEnd type="triangle" w="med" len="med"/>
            <a:tailEnd type="none" w="med" len="med"/>
          </a:ln>
          <a:extLst>
            <a:ext uri="{909E8E84-426E-40DD-AFC4-6F175D3DCCD1}">
              <a14:hiddenFill xmlns:a14="http://schemas.microsoft.com/office/drawing/2010/main">
                <a:noFill/>
              </a14:hiddenFill>
            </a:ext>
          </a:extLst>
        </p:spPr>
      </p:cxnSp>
      <p:cxnSp>
        <p:nvCxnSpPr>
          <p:cNvPr id="26" name="AutoShape 59">
            <a:extLst>
              <a:ext uri="{FF2B5EF4-FFF2-40B4-BE49-F238E27FC236}">
                <a16:creationId xmlns:a16="http://schemas.microsoft.com/office/drawing/2014/main" id="{73805979-09D7-D618-8829-44423D35B902}"/>
              </a:ext>
            </a:extLst>
          </p:cNvPr>
          <p:cNvCxnSpPr>
            <a:cxnSpLocks noChangeShapeType="1"/>
            <a:stCxn id="52" idx="3"/>
            <a:endCxn id="213" idx="3"/>
          </p:cNvCxnSpPr>
          <p:nvPr/>
        </p:nvCxnSpPr>
        <p:spPr bwMode="auto">
          <a:xfrm flipH="1">
            <a:off x="2831859" y="1451320"/>
            <a:ext cx="52396" cy="1261568"/>
          </a:xfrm>
          <a:prstGeom prst="bentConnector3">
            <a:avLst>
              <a:gd name="adj1" fmla="val -436293"/>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3" name="TextBox 32">
            <a:extLst>
              <a:ext uri="{FF2B5EF4-FFF2-40B4-BE49-F238E27FC236}">
                <a16:creationId xmlns:a16="http://schemas.microsoft.com/office/drawing/2014/main" id="{B5E91B15-B3A9-EE16-3C1F-3A5D9639E8EA}"/>
              </a:ext>
            </a:extLst>
          </p:cNvPr>
          <p:cNvSpPr txBox="1"/>
          <p:nvPr/>
        </p:nvSpPr>
        <p:spPr>
          <a:xfrm>
            <a:off x="1825673" y="1526204"/>
            <a:ext cx="304991" cy="215444"/>
          </a:xfrm>
          <a:prstGeom prst="rect">
            <a:avLst/>
          </a:prstGeom>
          <a:noFill/>
        </p:spPr>
        <p:txBody>
          <a:bodyPr wrap="none" rtlCol="0">
            <a:spAutoFit/>
          </a:bodyPr>
          <a:lstStyle/>
          <a:p>
            <a:r>
              <a:rPr lang="en-GB" sz="800" dirty="0">
                <a:latin typeface="+mj-lt"/>
              </a:rPr>
              <a:t>No</a:t>
            </a:r>
          </a:p>
        </p:txBody>
      </p:sp>
      <p:sp>
        <p:nvSpPr>
          <p:cNvPr id="34" name="TextBox 33">
            <a:extLst>
              <a:ext uri="{FF2B5EF4-FFF2-40B4-BE49-F238E27FC236}">
                <a16:creationId xmlns:a16="http://schemas.microsoft.com/office/drawing/2014/main" id="{E741044C-4C43-4960-D81F-A4BF97D7DA60}"/>
              </a:ext>
            </a:extLst>
          </p:cNvPr>
          <p:cNvSpPr txBox="1"/>
          <p:nvPr/>
        </p:nvSpPr>
        <p:spPr>
          <a:xfrm>
            <a:off x="2847622" y="1290738"/>
            <a:ext cx="357812" cy="215444"/>
          </a:xfrm>
          <a:prstGeom prst="rect">
            <a:avLst/>
          </a:prstGeom>
          <a:noFill/>
        </p:spPr>
        <p:txBody>
          <a:bodyPr wrap="square" rtlCol="0">
            <a:spAutoFit/>
          </a:bodyPr>
          <a:lstStyle/>
          <a:p>
            <a:r>
              <a:rPr lang="en-GB" sz="800" dirty="0">
                <a:latin typeface="+mj-lt"/>
              </a:rPr>
              <a:t>Yes</a:t>
            </a:r>
          </a:p>
        </p:txBody>
      </p:sp>
      <p:sp>
        <p:nvSpPr>
          <p:cNvPr id="52" name="Text Box 34">
            <a:extLst>
              <a:ext uri="{FF2B5EF4-FFF2-40B4-BE49-F238E27FC236}">
                <a16:creationId xmlns:a16="http://schemas.microsoft.com/office/drawing/2014/main" id="{857A4356-7F5F-806C-1115-C55C9AFB572D}"/>
              </a:ext>
            </a:extLst>
          </p:cNvPr>
          <p:cNvSpPr txBox="1">
            <a:spLocks noChangeArrowheads="1"/>
          </p:cNvSpPr>
          <p:nvPr/>
        </p:nvSpPr>
        <p:spPr bwMode="auto">
          <a:xfrm>
            <a:off x="1325829" y="1349210"/>
            <a:ext cx="1558426" cy="2042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High Risk of Lung Cancer?</a:t>
            </a:r>
            <a:endParaRPr kumimoji="0" lang="en-GB" sz="2400" b="0" i="0" u="none" strike="noStrike" cap="none" normalizeH="0" baseline="0" dirty="0">
              <a:ln>
                <a:noFill/>
              </a:ln>
              <a:solidFill>
                <a:schemeClr val="tx1"/>
              </a:solidFill>
              <a:effectLst/>
              <a:latin typeface="+mj-lt"/>
            </a:endParaRPr>
          </a:p>
        </p:txBody>
      </p:sp>
      <p:cxnSp>
        <p:nvCxnSpPr>
          <p:cNvPr id="71" name="AutoShape 11">
            <a:extLst>
              <a:ext uri="{FF2B5EF4-FFF2-40B4-BE49-F238E27FC236}">
                <a16:creationId xmlns:a16="http://schemas.microsoft.com/office/drawing/2014/main" id="{51EF0CE3-E0E8-FF0A-1850-A6229DAC1951}"/>
              </a:ext>
            </a:extLst>
          </p:cNvPr>
          <p:cNvCxnSpPr>
            <a:cxnSpLocks noChangeShapeType="1"/>
            <a:stCxn id="52" idx="2"/>
            <a:endCxn id="180" idx="0"/>
          </p:cNvCxnSpPr>
          <p:nvPr/>
        </p:nvCxnSpPr>
        <p:spPr bwMode="auto">
          <a:xfrm flipH="1">
            <a:off x="2104300" y="1553430"/>
            <a:ext cx="742" cy="1862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3" name="AutoShape 11">
            <a:extLst>
              <a:ext uri="{FF2B5EF4-FFF2-40B4-BE49-F238E27FC236}">
                <a16:creationId xmlns:a16="http://schemas.microsoft.com/office/drawing/2014/main" id="{65924BA1-3586-C5BE-0313-7CE9546E17AE}"/>
              </a:ext>
            </a:extLst>
          </p:cNvPr>
          <p:cNvCxnSpPr>
            <a:cxnSpLocks noChangeShapeType="1"/>
            <a:stCxn id="213" idx="2"/>
          </p:cNvCxnSpPr>
          <p:nvPr/>
        </p:nvCxnSpPr>
        <p:spPr bwMode="auto">
          <a:xfrm>
            <a:off x="2079754" y="2810898"/>
            <a:ext cx="0" cy="1552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5" name="Text Box 34">
            <a:extLst>
              <a:ext uri="{FF2B5EF4-FFF2-40B4-BE49-F238E27FC236}">
                <a16:creationId xmlns:a16="http://schemas.microsoft.com/office/drawing/2014/main" id="{E609AB24-34D0-0814-69D4-00EEB397CD8E}"/>
              </a:ext>
            </a:extLst>
          </p:cNvPr>
          <p:cNvSpPr txBox="1">
            <a:spLocks noChangeArrowheads="1"/>
          </p:cNvSpPr>
          <p:nvPr/>
        </p:nvSpPr>
        <p:spPr bwMode="auto">
          <a:xfrm rot="5400000">
            <a:off x="2573792" y="1933474"/>
            <a:ext cx="1249384" cy="204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Direct referral route</a:t>
            </a:r>
            <a:endParaRPr kumimoji="0" lang="en-GB" sz="2400" b="0" i="0" u="none" strike="noStrike" cap="none" normalizeH="0" baseline="0" dirty="0">
              <a:ln>
                <a:noFill/>
              </a:ln>
              <a:solidFill>
                <a:schemeClr val="tx1"/>
              </a:solidFill>
              <a:effectLst/>
              <a:latin typeface="+mj-lt"/>
            </a:endParaRPr>
          </a:p>
        </p:txBody>
      </p:sp>
      <p:sp>
        <p:nvSpPr>
          <p:cNvPr id="318" name="Text Box 34">
            <a:extLst>
              <a:ext uri="{FF2B5EF4-FFF2-40B4-BE49-F238E27FC236}">
                <a16:creationId xmlns:a16="http://schemas.microsoft.com/office/drawing/2014/main" id="{3A082200-ACDB-EDC9-A417-8CAEE466CFD0}"/>
              </a:ext>
            </a:extLst>
          </p:cNvPr>
          <p:cNvSpPr txBox="1">
            <a:spLocks noChangeArrowheads="1"/>
          </p:cNvSpPr>
          <p:nvPr/>
        </p:nvSpPr>
        <p:spPr bwMode="auto">
          <a:xfrm>
            <a:off x="1779555" y="860371"/>
            <a:ext cx="2672517" cy="34857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Other referral route </a:t>
            </a:r>
            <a:r>
              <a:rPr lang="en-GB" sz="800" dirty="0">
                <a:latin typeface="+mj-lt"/>
                <a:ea typeface="ÇlÇr ñæí©" charset="0"/>
              </a:rPr>
              <a:t>E.g. post discharge, incidental finding on imaging (screen detected my go direct to clinic)</a:t>
            </a:r>
            <a:endParaRPr kumimoji="0" lang="en-GB" sz="2000" b="0" i="0" u="none" strike="noStrike" cap="none" normalizeH="0" baseline="0" dirty="0">
              <a:ln>
                <a:noFill/>
              </a:ln>
              <a:solidFill>
                <a:schemeClr val="tx1"/>
              </a:solidFill>
              <a:effectLst/>
              <a:latin typeface="+mj-lt"/>
            </a:endParaRPr>
          </a:p>
        </p:txBody>
      </p:sp>
      <p:cxnSp>
        <p:nvCxnSpPr>
          <p:cNvPr id="338" name="AutoShape 11">
            <a:extLst>
              <a:ext uri="{FF2B5EF4-FFF2-40B4-BE49-F238E27FC236}">
                <a16:creationId xmlns:a16="http://schemas.microsoft.com/office/drawing/2014/main" id="{C1E400CF-B67D-D384-53B9-1EE8BD430F39}"/>
              </a:ext>
            </a:extLst>
          </p:cNvPr>
          <p:cNvCxnSpPr>
            <a:cxnSpLocks noChangeShapeType="1"/>
            <a:stCxn id="98" idx="2"/>
          </p:cNvCxnSpPr>
          <p:nvPr/>
        </p:nvCxnSpPr>
        <p:spPr bwMode="auto">
          <a:xfrm>
            <a:off x="1531710" y="1075967"/>
            <a:ext cx="0" cy="27324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46" name="AutoShape 11">
            <a:extLst>
              <a:ext uri="{FF2B5EF4-FFF2-40B4-BE49-F238E27FC236}">
                <a16:creationId xmlns:a16="http://schemas.microsoft.com/office/drawing/2014/main" id="{085C8713-25DF-063F-0CC2-9F9273893113}"/>
              </a:ext>
            </a:extLst>
          </p:cNvPr>
          <p:cNvCxnSpPr>
            <a:cxnSpLocks noChangeShapeType="1"/>
          </p:cNvCxnSpPr>
          <p:nvPr/>
        </p:nvCxnSpPr>
        <p:spPr bwMode="auto">
          <a:xfrm>
            <a:off x="2604529" y="1208945"/>
            <a:ext cx="0" cy="12842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 name="TextBox 2">
            <a:extLst>
              <a:ext uri="{FF2B5EF4-FFF2-40B4-BE49-F238E27FC236}">
                <a16:creationId xmlns:a16="http://schemas.microsoft.com/office/drawing/2014/main" id="{A6BF6FEC-6DED-93F5-D26B-83C9A1196CDC}"/>
              </a:ext>
            </a:extLst>
          </p:cNvPr>
          <p:cNvSpPr txBox="1"/>
          <p:nvPr/>
        </p:nvSpPr>
        <p:spPr>
          <a:xfrm>
            <a:off x="-655952" y="3976523"/>
            <a:ext cx="990590" cy="200055"/>
          </a:xfrm>
          <a:prstGeom prst="rect">
            <a:avLst/>
          </a:prstGeom>
          <a:noFill/>
        </p:spPr>
        <p:txBody>
          <a:bodyPr wrap="square">
            <a:spAutoFit/>
          </a:bodyPr>
          <a:lstStyle/>
          <a:p>
            <a:endParaRPr lang="en-GB" sz="700" dirty="0"/>
          </a:p>
        </p:txBody>
      </p:sp>
      <p:cxnSp>
        <p:nvCxnSpPr>
          <p:cNvPr id="2" name="AutoShape 11">
            <a:extLst>
              <a:ext uri="{FF2B5EF4-FFF2-40B4-BE49-F238E27FC236}">
                <a16:creationId xmlns:a16="http://schemas.microsoft.com/office/drawing/2014/main" id="{CCD75C9F-621E-ED5C-F3F4-E7AD1EB971B9}"/>
              </a:ext>
            </a:extLst>
          </p:cNvPr>
          <p:cNvCxnSpPr>
            <a:cxnSpLocks noChangeShapeType="1"/>
          </p:cNvCxnSpPr>
          <p:nvPr/>
        </p:nvCxnSpPr>
        <p:spPr bwMode="auto">
          <a:xfrm flipH="1">
            <a:off x="2311416" y="3417255"/>
            <a:ext cx="29184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7043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AutoShape 14"/>
          <p:cNvCxnSpPr>
            <a:cxnSpLocks noChangeShapeType="1"/>
          </p:cNvCxnSpPr>
          <p:nvPr/>
        </p:nvCxnSpPr>
        <p:spPr bwMode="auto">
          <a:xfrm>
            <a:off x="3395570" y="2294500"/>
            <a:ext cx="0" cy="272657"/>
          </a:xfrm>
          <a:prstGeom prst="straightConnector1">
            <a:avLst/>
          </a:prstGeom>
          <a:noFill/>
          <a:ln w="9525">
            <a:solidFill>
              <a:srgbClr val="000000"/>
            </a:solidFill>
            <a:round/>
            <a:headEnd/>
            <a:tailEnd type="none" w="med" len="med"/>
          </a:ln>
          <a:extLst>
            <a:ext uri="{909E8E84-426E-40DD-AFC4-6F175D3DCCD1}">
              <a14:hiddenFill xmlns:a14="http://schemas.microsoft.com/office/drawing/2010/main">
                <a:noFill/>
              </a14:hiddenFill>
            </a:ext>
          </a:extLst>
        </p:spPr>
      </p:cxnSp>
      <p:sp>
        <p:nvSpPr>
          <p:cNvPr id="3" name="Text Box 33"/>
          <p:cNvSpPr txBox="1">
            <a:spLocks noChangeArrowheads="1"/>
          </p:cNvSpPr>
          <p:nvPr/>
        </p:nvSpPr>
        <p:spPr bwMode="auto">
          <a:xfrm>
            <a:off x="1161265" y="4355915"/>
            <a:ext cx="928311" cy="3115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Lung cancer pathway</a:t>
            </a:r>
            <a:endParaRPr lang="en-GB" sz="800" dirty="0">
              <a:latin typeface="+mj-lt"/>
              <a:ea typeface="ÇlÇr ñæí©" charset="0"/>
            </a:endParaRPr>
          </a:p>
          <a:p>
            <a:pPr lvl="0" algn="ctr" defTabSz="914400"/>
            <a:endParaRPr lang="en-GB" sz="800" dirty="0">
              <a:latin typeface="+mj-lt"/>
              <a:ea typeface="ÇlÇr ñæí©" charset="0"/>
            </a:endParaRPr>
          </a:p>
          <a:p>
            <a:pPr lvl="0" algn="ctr" defTabSz="914400"/>
            <a:endParaRPr lang="en-GB" sz="800" dirty="0">
              <a:latin typeface="+mj-lt"/>
              <a:ea typeface="ÇlÇr ñæí©" charset="0"/>
            </a:endParaRPr>
          </a:p>
          <a:p>
            <a:pPr lvl="0" algn="ctr" defTabSz="914400"/>
            <a:endParaRPr lang="en-GB" sz="8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0" i="0" u="none" strike="noStrike" cap="none" normalizeH="0" baseline="0" dirty="0">
              <a:ln>
                <a:noFill/>
              </a:ln>
              <a:solidFill>
                <a:schemeClr val="tx1"/>
              </a:solidFill>
              <a:effectLst/>
              <a:latin typeface="+mj-lt"/>
            </a:endParaRPr>
          </a:p>
        </p:txBody>
      </p:sp>
      <p:sp>
        <p:nvSpPr>
          <p:cNvPr id="5" name="Text Box 38"/>
          <p:cNvSpPr txBox="1">
            <a:spLocks noChangeArrowheads="1"/>
          </p:cNvSpPr>
          <p:nvPr/>
        </p:nvSpPr>
        <p:spPr bwMode="auto">
          <a:xfrm>
            <a:off x="4407114" y="4803387"/>
            <a:ext cx="882651" cy="459523"/>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Urgent</a:t>
            </a:r>
            <a:r>
              <a:rPr kumimoji="0" lang="en-GB" sz="900" b="0" i="0" u="none" strike="noStrike" cap="none" normalizeH="0" dirty="0">
                <a:ln>
                  <a:noFill/>
                </a:ln>
                <a:solidFill>
                  <a:schemeClr val="tx1"/>
                </a:solidFill>
                <a:effectLst/>
                <a:latin typeface="+mj-lt"/>
                <a:ea typeface="ÇlÇr ñæí©" charset="0"/>
              </a:rPr>
              <a:t> non-respiratory condition?</a:t>
            </a:r>
            <a:endParaRPr kumimoji="0" lang="en-GB" sz="900" b="0" i="0" u="none" strike="noStrike" cap="none" normalizeH="0" baseline="0" dirty="0">
              <a:ln>
                <a:noFill/>
              </a:ln>
              <a:solidFill>
                <a:schemeClr val="tx1"/>
              </a:solidFill>
              <a:effectLst/>
              <a:latin typeface="+mj-lt"/>
            </a:endParaRPr>
          </a:p>
        </p:txBody>
      </p:sp>
      <p:sp>
        <p:nvSpPr>
          <p:cNvPr id="7" name="Text Box 58"/>
          <p:cNvSpPr txBox="1">
            <a:spLocks noChangeArrowheads="1"/>
          </p:cNvSpPr>
          <p:nvPr/>
        </p:nvSpPr>
        <p:spPr bwMode="auto">
          <a:xfrm>
            <a:off x="3044094" y="3290108"/>
            <a:ext cx="1425046" cy="621952"/>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Respiratory condition requiring urgent appointment including other</a:t>
            </a:r>
            <a:r>
              <a:rPr kumimoji="0" lang="en-GB" sz="900" i="0" u="none" strike="noStrike" cap="none" normalizeH="0" dirty="0">
                <a:ln>
                  <a:noFill/>
                </a:ln>
                <a:solidFill>
                  <a:schemeClr val="tx1"/>
                </a:solidFill>
                <a:effectLst/>
                <a:latin typeface="+mj-lt"/>
                <a:ea typeface="ÇlÇr ñæí©" charset="0"/>
              </a:rPr>
              <a:t> cancer?</a:t>
            </a:r>
            <a:endParaRPr kumimoji="0" lang="en-GB" sz="900" i="0" u="none" strike="noStrike" cap="none" normalizeH="0" baseline="0" dirty="0">
              <a:ln>
                <a:noFill/>
              </a:ln>
              <a:solidFill>
                <a:schemeClr val="tx1"/>
              </a:solidFill>
              <a:effectLst/>
              <a:latin typeface="+mj-lt"/>
            </a:endParaRPr>
          </a:p>
        </p:txBody>
      </p:sp>
      <p:cxnSp>
        <p:nvCxnSpPr>
          <p:cNvPr id="11" name="AutoShape 8"/>
          <p:cNvCxnSpPr>
            <a:cxnSpLocks noChangeShapeType="1"/>
            <a:stCxn id="35" idx="0"/>
            <a:endCxn id="38" idx="0"/>
          </p:cNvCxnSpPr>
          <p:nvPr/>
        </p:nvCxnSpPr>
        <p:spPr bwMode="auto">
          <a:xfrm rot="5400000" flipH="1" flipV="1">
            <a:off x="2684429" y="1732443"/>
            <a:ext cx="13181" cy="2131195"/>
          </a:xfrm>
          <a:prstGeom prst="bentConnector3">
            <a:avLst>
              <a:gd name="adj1" fmla="val 1834315"/>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 name="AutoShape 8"/>
          <p:cNvCxnSpPr>
            <a:cxnSpLocks noChangeShapeType="1"/>
            <a:stCxn id="38" idx="2"/>
            <a:endCxn id="7" idx="0"/>
          </p:cNvCxnSpPr>
          <p:nvPr/>
        </p:nvCxnSpPr>
        <p:spPr bwMode="auto">
          <a:xfrm>
            <a:off x="3756617" y="3034329"/>
            <a:ext cx="0" cy="255779"/>
          </a:xfrm>
          <a:prstGeom prst="straightConnector1">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cxnSp>
        <p:nvCxnSpPr>
          <p:cNvPr id="15" name="AutoShape 14"/>
          <p:cNvCxnSpPr>
            <a:cxnSpLocks noChangeShapeType="1"/>
            <a:stCxn id="16" idx="2"/>
          </p:cNvCxnSpPr>
          <p:nvPr/>
        </p:nvCxnSpPr>
        <p:spPr bwMode="auto">
          <a:xfrm>
            <a:off x="5733813" y="7549970"/>
            <a:ext cx="1236" cy="4277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 Box 58"/>
          <p:cNvSpPr txBox="1">
            <a:spLocks noChangeArrowheads="1"/>
          </p:cNvSpPr>
          <p:nvPr/>
        </p:nvSpPr>
        <p:spPr bwMode="auto">
          <a:xfrm>
            <a:off x="4919952" y="7031724"/>
            <a:ext cx="1627721" cy="51824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dirty="0">
                <a:ln>
                  <a:noFill/>
                </a:ln>
                <a:solidFill>
                  <a:schemeClr val="tx1"/>
                </a:solidFill>
                <a:effectLst/>
                <a:latin typeface="+mj-lt"/>
                <a:ea typeface="ÇlÇr ñæí©" charset="0"/>
              </a:rPr>
              <a:t>GP meets/communicates with patient.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dirty="0">
                <a:ln>
                  <a:noFill/>
                </a:ln>
                <a:solidFill>
                  <a:schemeClr val="tx1"/>
                </a:solidFill>
                <a:effectLst/>
                <a:latin typeface="+mj-lt"/>
                <a:ea typeface="ÇlÇr ñæí©" charset="0"/>
              </a:rPr>
              <a:t>Still requires respiratory OPA?</a:t>
            </a:r>
            <a:endParaRPr kumimoji="0" lang="en-GB" sz="900" i="0" u="none" strike="noStrike" cap="none" normalizeH="0" baseline="0" dirty="0">
              <a:ln>
                <a:noFill/>
              </a:ln>
              <a:solidFill>
                <a:schemeClr val="tx1"/>
              </a:solidFill>
              <a:effectLst/>
              <a:latin typeface="+mj-lt"/>
            </a:endParaRPr>
          </a:p>
        </p:txBody>
      </p:sp>
      <p:sp>
        <p:nvSpPr>
          <p:cNvPr id="21" name="Text Box 34"/>
          <p:cNvSpPr txBox="1">
            <a:spLocks noChangeArrowheads="1"/>
          </p:cNvSpPr>
          <p:nvPr/>
        </p:nvSpPr>
        <p:spPr bwMode="auto">
          <a:xfrm>
            <a:off x="1066801" y="1732928"/>
            <a:ext cx="4138170" cy="5907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ea typeface="ÇlÇr ñæí©" charset="0"/>
              </a:rPr>
              <a:t>TRIAGE </a:t>
            </a:r>
            <a:endParaRPr lang="en-GB" sz="900" dirty="0">
              <a:latin typeface="+mj-lt"/>
              <a:ea typeface="ÇlÇr ñæí©" charset="0"/>
            </a:endParaRPr>
          </a:p>
          <a:p>
            <a:pPr lvl="0" algn="ctr" defTabSz="914400"/>
            <a:r>
              <a:rPr lang="en-GB" sz="900" dirty="0">
                <a:latin typeface="+mj-lt"/>
                <a:ea typeface="ÇlÇr ñæí©" charset="0"/>
              </a:rPr>
              <a:t>Respiratory physician ± radiologist triages with CT and clinical features </a:t>
            </a:r>
            <a:endParaRPr kumimoji="0" lang="en-GB" sz="900" b="0"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Lung </a:t>
            </a:r>
            <a:r>
              <a:rPr lang="en-GB" sz="900" dirty="0">
                <a:latin typeface="+mj-lt"/>
                <a:ea typeface="ÇlÇr ñæí©" charset="0"/>
              </a:rPr>
              <a:t>c</a:t>
            </a:r>
            <a:r>
              <a:rPr kumimoji="0" lang="en-GB" sz="900" b="0" i="0" u="none" strike="noStrike" cap="none" normalizeH="0" baseline="0" dirty="0">
                <a:ln>
                  <a:noFill/>
                </a:ln>
                <a:solidFill>
                  <a:schemeClr val="tx1"/>
                </a:solidFill>
                <a:effectLst/>
                <a:latin typeface="+mj-lt"/>
                <a:ea typeface="ÇlÇr ñæí©" charset="0"/>
              </a:rPr>
              <a:t>ancer likely?</a:t>
            </a:r>
            <a:endParaRPr kumimoji="0" lang="en-GB" sz="900" b="0" i="0" u="none" strike="noStrike" cap="none" normalizeH="0" baseline="0" dirty="0">
              <a:ln>
                <a:noFill/>
              </a:ln>
              <a:solidFill>
                <a:schemeClr val="tx1"/>
              </a:solidFill>
              <a:effectLst/>
              <a:latin typeface="+mj-lt"/>
            </a:endParaRPr>
          </a:p>
        </p:txBody>
      </p:sp>
      <p:sp>
        <p:nvSpPr>
          <p:cNvPr id="22" name="TextBox 21"/>
          <p:cNvSpPr txBox="1"/>
          <p:nvPr/>
        </p:nvSpPr>
        <p:spPr>
          <a:xfrm>
            <a:off x="3088964" y="2320517"/>
            <a:ext cx="325830" cy="215444"/>
          </a:xfrm>
          <a:prstGeom prst="rect">
            <a:avLst/>
          </a:prstGeom>
          <a:noFill/>
        </p:spPr>
        <p:txBody>
          <a:bodyPr wrap="none" rtlCol="0">
            <a:spAutoFit/>
          </a:bodyPr>
          <a:lstStyle/>
          <a:p>
            <a:r>
              <a:rPr lang="en-GB" sz="800" dirty="0">
                <a:latin typeface="+mj-lt"/>
              </a:rPr>
              <a:t>Yes</a:t>
            </a:r>
          </a:p>
        </p:txBody>
      </p:sp>
      <p:sp>
        <p:nvSpPr>
          <p:cNvPr id="23" name="TextBox 22"/>
          <p:cNvSpPr txBox="1"/>
          <p:nvPr/>
        </p:nvSpPr>
        <p:spPr>
          <a:xfrm>
            <a:off x="3372318" y="2323701"/>
            <a:ext cx="304991" cy="215444"/>
          </a:xfrm>
          <a:prstGeom prst="rect">
            <a:avLst/>
          </a:prstGeom>
          <a:noFill/>
        </p:spPr>
        <p:txBody>
          <a:bodyPr wrap="none" rtlCol="0">
            <a:spAutoFit/>
          </a:bodyPr>
          <a:lstStyle/>
          <a:p>
            <a:r>
              <a:rPr lang="en-GB" sz="800" dirty="0">
                <a:latin typeface="+mj-lt"/>
              </a:rPr>
              <a:t>No</a:t>
            </a:r>
          </a:p>
        </p:txBody>
      </p:sp>
      <p:sp>
        <p:nvSpPr>
          <p:cNvPr id="26" name="Text Box 58"/>
          <p:cNvSpPr txBox="1">
            <a:spLocks noChangeArrowheads="1"/>
          </p:cNvSpPr>
          <p:nvPr/>
        </p:nvSpPr>
        <p:spPr bwMode="auto">
          <a:xfrm>
            <a:off x="5097227" y="7991838"/>
            <a:ext cx="1273172" cy="22933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dirty="0">
                <a:ln>
                  <a:noFill/>
                </a:ln>
                <a:solidFill>
                  <a:schemeClr val="tx1"/>
                </a:solidFill>
                <a:effectLst/>
                <a:latin typeface="+mj-lt"/>
                <a:ea typeface="ÇlÇr ñæí©" charset="0"/>
              </a:rPr>
              <a:t>GP manages patient</a:t>
            </a:r>
            <a:endParaRPr kumimoji="0" lang="en-GB" sz="900" i="0" u="none" strike="noStrike" cap="none" normalizeH="0" baseline="0" dirty="0">
              <a:ln>
                <a:noFill/>
              </a:ln>
              <a:solidFill>
                <a:schemeClr val="tx1"/>
              </a:solidFill>
              <a:effectLst/>
              <a:latin typeface="+mj-lt"/>
            </a:endParaRPr>
          </a:p>
        </p:txBody>
      </p:sp>
      <p:cxnSp>
        <p:nvCxnSpPr>
          <p:cNvPr id="29" name="AutoShape 12"/>
          <p:cNvCxnSpPr>
            <a:cxnSpLocks noChangeShapeType="1"/>
            <a:stCxn id="16" idx="2"/>
            <a:endCxn id="120" idx="2"/>
          </p:cNvCxnSpPr>
          <p:nvPr/>
        </p:nvCxnSpPr>
        <p:spPr bwMode="auto">
          <a:xfrm rot="5400000" flipH="1">
            <a:off x="4760093" y="6576251"/>
            <a:ext cx="37063" cy="1910376"/>
          </a:xfrm>
          <a:prstGeom prst="bentConnector3">
            <a:avLst>
              <a:gd name="adj1" fmla="val -616788"/>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30" name="Text Box 48"/>
          <p:cNvSpPr txBox="1">
            <a:spLocks noChangeArrowheads="1"/>
          </p:cNvSpPr>
          <p:nvPr/>
        </p:nvSpPr>
        <p:spPr bwMode="auto">
          <a:xfrm>
            <a:off x="5721457" y="7598107"/>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cxnSp>
        <p:nvCxnSpPr>
          <p:cNvPr id="31" name="AutoShape 11"/>
          <p:cNvCxnSpPr>
            <a:cxnSpLocks noChangeShapeType="1"/>
            <a:stCxn id="35" idx="2"/>
            <a:endCxn id="3" idx="0"/>
          </p:cNvCxnSpPr>
          <p:nvPr/>
        </p:nvCxnSpPr>
        <p:spPr bwMode="auto">
          <a:xfrm flipH="1">
            <a:off x="1625421" y="4064949"/>
            <a:ext cx="1" cy="29096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 name="TextBox 31"/>
          <p:cNvSpPr txBox="1"/>
          <p:nvPr/>
        </p:nvSpPr>
        <p:spPr>
          <a:xfrm>
            <a:off x="213360" y="232930"/>
            <a:ext cx="6534912" cy="1369606"/>
          </a:xfrm>
          <a:prstGeom prst="rect">
            <a:avLst/>
          </a:prstGeom>
          <a:noFill/>
        </p:spPr>
        <p:txBody>
          <a:bodyPr wrap="square" rtlCol="0">
            <a:spAutoFit/>
          </a:bodyPr>
          <a:lstStyle/>
          <a:p>
            <a:pPr algn="ctr"/>
            <a:r>
              <a:rPr lang="en-GB" sz="1200" b="1" dirty="0"/>
              <a:t>Pathway Detail 1</a:t>
            </a:r>
          </a:p>
          <a:p>
            <a:r>
              <a:rPr lang="en-GB" sz="1200" b="1" dirty="0"/>
              <a:t>Triage system for referrals to the lung cancer service: secondary care leads the management proce</a:t>
            </a:r>
            <a:r>
              <a:rPr lang="en-GB" sz="1100" b="1" dirty="0"/>
              <a:t>ss</a:t>
            </a:r>
          </a:p>
          <a:p>
            <a:endParaRPr lang="en-GB" sz="900" dirty="0"/>
          </a:p>
          <a:p>
            <a:pPr algn="ctr"/>
            <a:r>
              <a:rPr lang="en-GB" sz="1000" dirty="0"/>
              <a:t>Triage refers to the process of selecting the appropriate route based on clinical data.</a:t>
            </a:r>
          </a:p>
          <a:p>
            <a:pPr algn="ctr"/>
            <a:endParaRPr lang="en-GB" sz="1000" dirty="0"/>
          </a:p>
          <a:p>
            <a:r>
              <a:rPr lang="en-GB" sz="1000" dirty="0"/>
              <a:t>This pathway places the responsibility for managing all patients referred for suspected lung cancer within secondary care. It ensures patients with other conditions that may require secondary care are given appointments and patients not requiring secondary care are directed back to primary care.</a:t>
            </a:r>
          </a:p>
        </p:txBody>
      </p:sp>
      <p:sp>
        <p:nvSpPr>
          <p:cNvPr id="35" name="Text Box 35"/>
          <p:cNvSpPr txBox="1">
            <a:spLocks noChangeArrowheads="1"/>
          </p:cNvSpPr>
          <p:nvPr/>
        </p:nvSpPr>
        <p:spPr bwMode="auto">
          <a:xfrm>
            <a:off x="536354" y="2804630"/>
            <a:ext cx="2178135" cy="12603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j-lt"/>
                <a:ea typeface="ÇlÇr ñæí©" charset="0"/>
              </a:rPr>
              <a:t>Fast track lung cancer clinic. </a:t>
            </a:r>
          </a:p>
          <a:p>
            <a:pPr algn="ctr" defTabSz="914400"/>
            <a:r>
              <a:rPr lang="en-GB" sz="900" dirty="0">
                <a:latin typeface="+mj-lt"/>
                <a:ea typeface="ÇlÇr ñæí©" charset="0"/>
              </a:rPr>
              <a:t>Diagnostic process plan / diagnostic planning meeting prior to clinic.</a:t>
            </a:r>
          </a:p>
          <a:p>
            <a:pPr algn="ctr" defTabSz="914400"/>
            <a:r>
              <a:rPr lang="en-GB" sz="900" dirty="0">
                <a:latin typeface="+mj-lt"/>
                <a:ea typeface="ÇlÇr ñæí©" charset="0"/>
              </a:rPr>
              <a:t>Treatment of co-morbidity and palliation / treatment of symptoms.</a:t>
            </a:r>
            <a:endParaRPr lang="en-GB" sz="900" dirty="0">
              <a:latin typeface="+mj-lt"/>
            </a:endParaRPr>
          </a:p>
          <a:p>
            <a:pPr lvl="0" algn="ctr" defTabSz="914400"/>
            <a:r>
              <a:rPr lang="en-GB" sz="900" dirty="0">
                <a:latin typeface="+mj-lt"/>
                <a:ea typeface="ÇlÇr ñæí©" charset="0"/>
              </a:rPr>
              <a:t>LCNS: </a:t>
            </a:r>
            <a:r>
              <a:rPr lang="en-GB" sz="900" dirty="0" err="1">
                <a:latin typeface="+mj-lt"/>
                <a:ea typeface="ÇlÇr ñæí©" charset="0"/>
              </a:rPr>
              <a:t>Prehabilitation</a:t>
            </a:r>
            <a:r>
              <a:rPr lang="en-GB" sz="900" dirty="0">
                <a:latin typeface="+mj-lt"/>
                <a:ea typeface="ÇlÇr ñæí©" charset="0"/>
              </a:rPr>
              <a:t>/social/psychological assessment. Clarity/reassurance re complex tests and next steps</a:t>
            </a:r>
          </a:p>
        </p:txBody>
      </p:sp>
      <p:sp>
        <p:nvSpPr>
          <p:cNvPr id="38" name="Text Box 58"/>
          <p:cNvSpPr txBox="1">
            <a:spLocks noChangeArrowheads="1"/>
          </p:cNvSpPr>
          <p:nvPr/>
        </p:nvSpPr>
        <p:spPr bwMode="auto">
          <a:xfrm>
            <a:off x="3044094" y="2791449"/>
            <a:ext cx="1425046" cy="24288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Non lung cancer pathway</a:t>
            </a:r>
            <a:endParaRPr kumimoji="0" lang="en-GB" sz="900" i="0" u="none" strike="noStrike" cap="none" normalizeH="0" baseline="0" dirty="0">
              <a:ln>
                <a:noFill/>
              </a:ln>
              <a:solidFill>
                <a:schemeClr val="tx1"/>
              </a:solidFill>
              <a:effectLst/>
              <a:latin typeface="+mj-lt"/>
            </a:endParaRPr>
          </a:p>
        </p:txBody>
      </p:sp>
      <p:sp>
        <p:nvSpPr>
          <p:cNvPr id="51" name="TextBox 50"/>
          <p:cNvSpPr txBox="1"/>
          <p:nvPr/>
        </p:nvSpPr>
        <p:spPr>
          <a:xfrm>
            <a:off x="3364986" y="4064950"/>
            <a:ext cx="391630" cy="215444"/>
          </a:xfrm>
          <a:prstGeom prst="rect">
            <a:avLst/>
          </a:prstGeom>
          <a:noFill/>
        </p:spPr>
        <p:txBody>
          <a:bodyPr wrap="square" rtlCol="0">
            <a:spAutoFit/>
          </a:bodyPr>
          <a:lstStyle/>
          <a:p>
            <a:r>
              <a:rPr lang="en-GB" sz="800" dirty="0">
                <a:latin typeface="+mj-lt"/>
              </a:rPr>
              <a:t>Yes</a:t>
            </a:r>
          </a:p>
        </p:txBody>
      </p:sp>
      <p:sp>
        <p:nvSpPr>
          <p:cNvPr id="52" name="TextBox 51"/>
          <p:cNvSpPr txBox="1"/>
          <p:nvPr/>
        </p:nvSpPr>
        <p:spPr>
          <a:xfrm>
            <a:off x="3823437" y="4075197"/>
            <a:ext cx="387641" cy="215444"/>
          </a:xfrm>
          <a:prstGeom prst="rect">
            <a:avLst/>
          </a:prstGeom>
          <a:noFill/>
        </p:spPr>
        <p:txBody>
          <a:bodyPr wrap="square" rtlCol="0">
            <a:spAutoFit/>
          </a:bodyPr>
          <a:lstStyle/>
          <a:p>
            <a:r>
              <a:rPr lang="en-GB" sz="800" dirty="0">
                <a:latin typeface="+mj-lt"/>
              </a:rPr>
              <a:t>No</a:t>
            </a:r>
          </a:p>
        </p:txBody>
      </p:sp>
      <p:cxnSp>
        <p:nvCxnSpPr>
          <p:cNvPr id="36" name="AutoShape 12"/>
          <p:cNvCxnSpPr>
            <a:cxnSpLocks noChangeShapeType="1"/>
            <a:stCxn id="7" idx="2"/>
            <a:endCxn id="37" idx="0"/>
          </p:cNvCxnSpPr>
          <p:nvPr/>
        </p:nvCxnSpPr>
        <p:spPr bwMode="auto">
          <a:xfrm rot="5400000">
            <a:off x="2745232" y="3788385"/>
            <a:ext cx="887711" cy="1135061"/>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37" name="Text Box 58"/>
          <p:cNvSpPr txBox="1">
            <a:spLocks noChangeArrowheads="1"/>
          </p:cNvSpPr>
          <p:nvPr/>
        </p:nvSpPr>
        <p:spPr bwMode="auto">
          <a:xfrm>
            <a:off x="1994115" y="4799771"/>
            <a:ext cx="1254882" cy="485761"/>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j-lt"/>
                <a:ea typeface="ÇlÇr ñæí©" charset="0"/>
              </a:rPr>
              <a:t>U</a:t>
            </a:r>
            <a:r>
              <a:rPr kumimoji="0" lang="en-GB" sz="900" i="0" u="none" strike="noStrike" cap="none" normalizeH="0" baseline="0" dirty="0">
                <a:ln>
                  <a:noFill/>
                </a:ln>
                <a:solidFill>
                  <a:schemeClr val="tx1"/>
                </a:solidFill>
                <a:effectLst/>
                <a:latin typeface="+mj-lt"/>
                <a:ea typeface="ÇlÇr ñæí©" charset="0"/>
              </a:rPr>
              <a:t>rgent respiratory clinic or other fast track </a:t>
            </a:r>
            <a:r>
              <a:rPr kumimoji="0" lang="en-GB" sz="900" i="0" u="none" strike="noStrike" cap="none" normalizeH="0" dirty="0">
                <a:ln>
                  <a:noFill/>
                </a:ln>
                <a:solidFill>
                  <a:schemeClr val="tx1"/>
                </a:solidFill>
                <a:effectLst/>
                <a:latin typeface="+mj-lt"/>
                <a:ea typeface="ÇlÇr ñæí©" charset="0"/>
              </a:rPr>
              <a:t>cancer referral</a:t>
            </a:r>
            <a:endParaRPr kumimoji="0" lang="en-GB" sz="900" i="0" u="none" strike="noStrike" cap="none" normalizeH="0" baseline="0" dirty="0">
              <a:ln>
                <a:noFill/>
              </a:ln>
              <a:solidFill>
                <a:schemeClr val="tx1"/>
              </a:solidFill>
              <a:effectLst/>
              <a:latin typeface="+mj-lt"/>
            </a:endParaRPr>
          </a:p>
        </p:txBody>
      </p:sp>
      <p:cxnSp>
        <p:nvCxnSpPr>
          <p:cNvPr id="41" name="AutoShape 12"/>
          <p:cNvCxnSpPr>
            <a:cxnSpLocks noChangeShapeType="1"/>
            <a:stCxn id="7" idx="2"/>
            <a:endCxn id="5" idx="0"/>
          </p:cNvCxnSpPr>
          <p:nvPr/>
        </p:nvCxnSpPr>
        <p:spPr bwMode="auto">
          <a:xfrm rot="16200000" flipH="1">
            <a:off x="3856865" y="3811811"/>
            <a:ext cx="891327" cy="1091823"/>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92" name="Text Box 58"/>
          <p:cNvSpPr txBox="1">
            <a:spLocks noChangeArrowheads="1"/>
          </p:cNvSpPr>
          <p:nvPr/>
        </p:nvSpPr>
        <p:spPr bwMode="auto">
          <a:xfrm>
            <a:off x="1903563" y="5719746"/>
            <a:ext cx="1468755" cy="679439"/>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Urgent communication</a:t>
            </a:r>
            <a:r>
              <a:rPr kumimoji="0" lang="en-GB" sz="900" i="0" u="none" strike="noStrike" cap="none" normalizeH="0" dirty="0">
                <a:ln>
                  <a:noFill/>
                </a:ln>
                <a:solidFill>
                  <a:schemeClr val="tx1"/>
                </a:solidFill>
                <a:effectLst/>
                <a:latin typeface="+mj-lt"/>
                <a:ea typeface="ÇlÇr ñæí©" charset="0"/>
              </a:rPr>
              <a:t> with GP or direct admission depending on condition found or suspected</a:t>
            </a:r>
            <a:endParaRPr kumimoji="0" lang="en-GB" sz="900" i="0" u="none" strike="noStrike" cap="none" normalizeH="0" baseline="0" dirty="0">
              <a:ln>
                <a:noFill/>
              </a:ln>
              <a:solidFill>
                <a:schemeClr val="tx1"/>
              </a:solidFill>
              <a:effectLst/>
              <a:latin typeface="+mj-lt"/>
            </a:endParaRPr>
          </a:p>
        </p:txBody>
      </p:sp>
      <p:cxnSp>
        <p:nvCxnSpPr>
          <p:cNvPr id="93" name="AutoShape 12"/>
          <p:cNvCxnSpPr>
            <a:cxnSpLocks noChangeShapeType="1"/>
            <a:stCxn id="5" idx="2"/>
            <a:endCxn id="92" idx="0"/>
          </p:cNvCxnSpPr>
          <p:nvPr/>
        </p:nvCxnSpPr>
        <p:spPr bwMode="auto">
          <a:xfrm rot="5400000">
            <a:off x="3514773" y="4386079"/>
            <a:ext cx="456836" cy="2210499"/>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96" name="TextBox 95"/>
          <p:cNvSpPr txBox="1"/>
          <p:nvPr/>
        </p:nvSpPr>
        <p:spPr>
          <a:xfrm>
            <a:off x="4344652" y="5275314"/>
            <a:ext cx="391630" cy="215444"/>
          </a:xfrm>
          <a:prstGeom prst="rect">
            <a:avLst/>
          </a:prstGeom>
          <a:noFill/>
        </p:spPr>
        <p:txBody>
          <a:bodyPr wrap="square" rtlCol="0">
            <a:spAutoFit/>
          </a:bodyPr>
          <a:lstStyle/>
          <a:p>
            <a:r>
              <a:rPr lang="en-GB" sz="800" dirty="0">
                <a:latin typeface="+mj-lt"/>
              </a:rPr>
              <a:t>Yes</a:t>
            </a:r>
          </a:p>
        </p:txBody>
      </p:sp>
      <p:cxnSp>
        <p:nvCxnSpPr>
          <p:cNvPr id="98" name="AutoShape 12"/>
          <p:cNvCxnSpPr>
            <a:cxnSpLocks noChangeShapeType="1"/>
            <a:stCxn id="5" idx="2"/>
            <a:endCxn id="101" idx="0"/>
          </p:cNvCxnSpPr>
          <p:nvPr/>
        </p:nvCxnSpPr>
        <p:spPr bwMode="auto">
          <a:xfrm rot="16200000" flipH="1">
            <a:off x="4812051" y="5299298"/>
            <a:ext cx="456838" cy="384061"/>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101" name="Text Box 58"/>
          <p:cNvSpPr txBox="1">
            <a:spLocks noChangeArrowheads="1"/>
          </p:cNvSpPr>
          <p:nvPr/>
        </p:nvSpPr>
        <p:spPr bwMode="auto">
          <a:xfrm>
            <a:off x="4405145" y="5719748"/>
            <a:ext cx="1654711" cy="339719"/>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Ongoing symptoms / need for non-urgent respiratory OPA?</a:t>
            </a:r>
            <a:endParaRPr kumimoji="0" lang="en-GB" sz="900" i="0" u="none" strike="noStrike" cap="none" normalizeH="0" baseline="0" dirty="0">
              <a:ln>
                <a:noFill/>
              </a:ln>
              <a:solidFill>
                <a:schemeClr val="tx1"/>
              </a:solidFill>
              <a:effectLst/>
              <a:latin typeface="+mj-lt"/>
            </a:endParaRPr>
          </a:p>
        </p:txBody>
      </p:sp>
      <p:sp>
        <p:nvSpPr>
          <p:cNvPr id="109" name="TextBox 108"/>
          <p:cNvSpPr txBox="1"/>
          <p:nvPr/>
        </p:nvSpPr>
        <p:spPr>
          <a:xfrm>
            <a:off x="5011150" y="5285532"/>
            <a:ext cx="387641" cy="215444"/>
          </a:xfrm>
          <a:prstGeom prst="rect">
            <a:avLst/>
          </a:prstGeom>
          <a:noFill/>
        </p:spPr>
        <p:txBody>
          <a:bodyPr wrap="square" rtlCol="0">
            <a:spAutoFit/>
          </a:bodyPr>
          <a:lstStyle/>
          <a:p>
            <a:r>
              <a:rPr lang="en-GB" sz="800" dirty="0">
                <a:latin typeface="+mj-lt"/>
              </a:rPr>
              <a:t>No</a:t>
            </a:r>
          </a:p>
        </p:txBody>
      </p:sp>
      <p:cxnSp>
        <p:nvCxnSpPr>
          <p:cNvPr id="114" name="AutoShape 12"/>
          <p:cNvCxnSpPr>
            <a:cxnSpLocks noChangeShapeType="1"/>
            <a:stCxn id="101" idx="2"/>
            <a:endCxn id="120" idx="0"/>
          </p:cNvCxnSpPr>
          <p:nvPr/>
        </p:nvCxnSpPr>
        <p:spPr bwMode="auto">
          <a:xfrm rot="5400000">
            <a:off x="4041840" y="5841064"/>
            <a:ext cx="972258" cy="1409064"/>
          </a:xfrm>
          <a:prstGeom prst="bentConnector3">
            <a:avLst>
              <a:gd name="adj1" fmla="val 75602"/>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115" name="TextBox 114"/>
          <p:cNvSpPr txBox="1"/>
          <p:nvPr/>
        </p:nvSpPr>
        <p:spPr>
          <a:xfrm>
            <a:off x="4848441" y="6571270"/>
            <a:ext cx="391630" cy="215444"/>
          </a:xfrm>
          <a:prstGeom prst="rect">
            <a:avLst/>
          </a:prstGeom>
          <a:noFill/>
        </p:spPr>
        <p:txBody>
          <a:bodyPr wrap="square" rtlCol="0">
            <a:spAutoFit/>
          </a:bodyPr>
          <a:lstStyle/>
          <a:p>
            <a:r>
              <a:rPr lang="en-GB" sz="800" dirty="0">
                <a:latin typeface="+mj-lt"/>
              </a:rPr>
              <a:t>Yes</a:t>
            </a:r>
          </a:p>
        </p:txBody>
      </p:sp>
      <p:cxnSp>
        <p:nvCxnSpPr>
          <p:cNvPr id="116" name="AutoShape 12"/>
          <p:cNvCxnSpPr>
            <a:cxnSpLocks noChangeShapeType="1"/>
            <a:endCxn id="16" idx="0"/>
          </p:cNvCxnSpPr>
          <p:nvPr/>
        </p:nvCxnSpPr>
        <p:spPr bwMode="auto">
          <a:xfrm rot="16200000" flipH="1">
            <a:off x="5003068" y="6300979"/>
            <a:ext cx="961932" cy="499557"/>
          </a:xfrm>
          <a:prstGeom prst="bentConnector3">
            <a:avLst>
              <a:gd name="adj1" fmla="val 75349"/>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117" name="TextBox 116"/>
          <p:cNvSpPr txBox="1"/>
          <p:nvPr/>
        </p:nvSpPr>
        <p:spPr>
          <a:xfrm>
            <a:off x="5297678" y="6571270"/>
            <a:ext cx="387641" cy="215444"/>
          </a:xfrm>
          <a:prstGeom prst="rect">
            <a:avLst/>
          </a:prstGeom>
          <a:noFill/>
        </p:spPr>
        <p:txBody>
          <a:bodyPr wrap="square" rtlCol="0">
            <a:spAutoFit/>
          </a:bodyPr>
          <a:lstStyle/>
          <a:p>
            <a:r>
              <a:rPr lang="en-GB" sz="800" dirty="0">
                <a:latin typeface="+mj-lt"/>
              </a:rPr>
              <a:t>No</a:t>
            </a:r>
          </a:p>
        </p:txBody>
      </p:sp>
      <p:sp>
        <p:nvSpPr>
          <p:cNvPr id="120" name="Text Box 58"/>
          <p:cNvSpPr txBox="1">
            <a:spLocks noChangeArrowheads="1"/>
          </p:cNvSpPr>
          <p:nvPr/>
        </p:nvSpPr>
        <p:spPr bwMode="auto">
          <a:xfrm>
            <a:off x="2967457" y="7031725"/>
            <a:ext cx="1711959" cy="481182"/>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Non-urgent respiratory</a:t>
            </a:r>
            <a:r>
              <a:rPr kumimoji="0" lang="en-GB" sz="900" i="0" u="none" strike="noStrike" cap="none" normalizeH="0" dirty="0">
                <a:ln>
                  <a:noFill/>
                </a:ln>
                <a:solidFill>
                  <a:schemeClr val="tx1"/>
                </a:solidFill>
                <a:effectLst/>
                <a:latin typeface="+mj-lt"/>
                <a:ea typeface="ÇlÇr ñæí©" charset="0"/>
              </a:rPr>
              <a:t> OPA Including management of pulmonary nodules</a:t>
            </a:r>
            <a:endParaRPr kumimoji="0" lang="en-GB" sz="900" i="0" u="none" strike="noStrike" cap="none" normalizeH="0" baseline="0" dirty="0">
              <a:ln>
                <a:noFill/>
              </a:ln>
              <a:solidFill>
                <a:schemeClr val="tx1"/>
              </a:solidFill>
              <a:effectLst/>
              <a:latin typeface="+mj-lt"/>
            </a:endParaRPr>
          </a:p>
        </p:txBody>
      </p:sp>
      <p:sp>
        <p:nvSpPr>
          <p:cNvPr id="9" name="Text Box 58"/>
          <p:cNvSpPr txBox="1">
            <a:spLocks noChangeArrowheads="1"/>
          </p:cNvSpPr>
          <p:nvPr/>
        </p:nvSpPr>
        <p:spPr bwMode="auto">
          <a:xfrm>
            <a:off x="4498122" y="6282856"/>
            <a:ext cx="1468755" cy="232661"/>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Write</a:t>
            </a:r>
            <a:r>
              <a:rPr kumimoji="0" lang="en-GB" sz="900" i="0" u="none" strike="noStrike" cap="none" normalizeH="0" dirty="0">
                <a:ln>
                  <a:noFill/>
                </a:ln>
                <a:solidFill>
                  <a:schemeClr val="tx1"/>
                </a:solidFill>
                <a:effectLst/>
                <a:latin typeface="+mj-lt"/>
                <a:ea typeface="ÇlÇr ñæí©" charset="0"/>
              </a:rPr>
              <a:t> to GP and patient</a:t>
            </a:r>
            <a:endParaRPr kumimoji="0" lang="en-GB" sz="900" i="0" u="none" strike="noStrike" cap="none" normalizeH="0" baseline="0" dirty="0">
              <a:ln>
                <a:noFill/>
              </a:ln>
              <a:solidFill>
                <a:schemeClr val="tx1"/>
              </a:solidFill>
              <a:effectLst/>
              <a:latin typeface="+mj-lt"/>
            </a:endParaRPr>
          </a:p>
        </p:txBody>
      </p:sp>
      <p:sp>
        <p:nvSpPr>
          <p:cNvPr id="135" name="TextBox 134"/>
          <p:cNvSpPr txBox="1"/>
          <p:nvPr/>
        </p:nvSpPr>
        <p:spPr>
          <a:xfrm>
            <a:off x="5398791" y="7586263"/>
            <a:ext cx="391630" cy="215444"/>
          </a:xfrm>
          <a:prstGeom prst="rect">
            <a:avLst/>
          </a:prstGeom>
          <a:noFill/>
        </p:spPr>
        <p:txBody>
          <a:bodyPr wrap="square" rtlCol="0">
            <a:spAutoFit/>
          </a:bodyPr>
          <a:lstStyle/>
          <a:p>
            <a:r>
              <a:rPr lang="en-GB" sz="800" dirty="0">
                <a:latin typeface="+mj-lt"/>
              </a:rPr>
              <a:t>Yes</a:t>
            </a:r>
          </a:p>
        </p:txBody>
      </p:sp>
      <p:sp>
        <p:nvSpPr>
          <p:cNvPr id="66" name="TextBox 65"/>
          <p:cNvSpPr txBox="1"/>
          <p:nvPr/>
        </p:nvSpPr>
        <p:spPr>
          <a:xfrm>
            <a:off x="536354" y="8395220"/>
            <a:ext cx="5566036" cy="400110"/>
          </a:xfrm>
          <a:prstGeom prst="rect">
            <a:avLst/>
          </a:prstGeom>
          <a:noFill/>
        </p:spPr>
        <p:txBody>
          <a:bodyPr wrap="square" rtlCol="0">
            <a:spAutoFit/>
          </a:bodyPr>
          <a:lstStyle/>
          <a:p>
            <a:pPr algn="just"/>
            <a:r>
              <a:rPr lang="en-GB" sz="1000" dirty="0"/>
              <a:t>Recommendations for the management of pulmonary nodules can be found in the British Thoracic Society guidelines on the investigation and management of pulmonary nodules.</a:t>
            </a:r>
          </a:p>
        </p:txBody>
      </p:sp>
      <p:pic>
        <p:nvPicPr>
          <p:cNvPr id="39"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54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AutoShape 14"/>
          <p:cNvCxnSpPr>
            <a:cxnSpLocks noChangeShapeType="1"/>
          </p:cNvCxnSpPr>
          <p:nvPr/>
        </p:nvCxnSpPr>
        <p:spPr bwMode="auto">
          <a:xfrm>
            <a:off x="3541046" y="2500673"/>
            <a:ext cx="0" cy="272657"/>
          </a:xfrm>
          <a:prstGeom prst="straightConnector1">
            <a:avLst/>
          </a:prstGeom>
          <a:noFill/>
          <a:ln w="9525">
            <a:solidFill>
              <a:srgbClr val="000000"/>
            </a:solidFill>
            <a:round/>
            <a:headEnd/>
            <a:tailEnd type="none" w="med" len="med"/>
          </a:ln>
          <a:extLst>
            <a:ext uri="{909E8E84-426E-40DD-AFC4-6F175D3DCCD1}">
              <a14:hiddenFill xmlns:a14="http://schemas.microsoft.com/office/drawing/2010/main">
                <a:noFill/>
              </a14:hiddenFill>
            </a:ext>
          </a:extLst>
        </p:spPr>
      </p:cxnSp>
      <p:sp>
        <p:nvSpPr>
          <p:cNvPr id="5" name="Text Box 38"/>
          <p:cNvSpPr txBox="1">
            <a:spLocks noChangeArrowheads="1"/>
          </p:cNvSpPr>
          <p:nvPr/>
        </p:nvSpPr>
        <p:spPr bwMode="auto">
          <a:xfrm>
            <a:off x="4552591" y="4779799"/>
            <a:ext cx="882651" cy="36681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Non-urgent</a:t>
            </a:r>
            <a:r>
              <a:rPr kumimoji="0" lang="en-GB" sz="900" b="0" i="0" u="none" strike="noStrike" cap="none" normalizeH="0" dirty="0">
                <a:ln>
                  <a:noFill/>
                </a:ln>
                <a:solidFill>
                  <a:schemeClr val="tx1"/>
                </a:solidFill>
                <a:effectLst/>
                <a:latin typeface="+mj-lt"/>
                <a:ea typeface="ÇlÇr ñæí©" charset="0"/>
              </a:rPr>
              <a:t> condition?</a:t>
            </a:r>
            <a:endParaRPr kumimoji="0" lang="en-GB" sz="900" b="0" i="0" u="none" strike="noStrike" cap="none" normalizeH="0" baseline="0" dirty="0">
              <a:ln>
                <a:noFill/>
              </a:ln>
              <a:solidFill>
                <a:schemeClr val="tx1"/>
              </a:solidFill>
              <a:effectLst/>
              <a:latin typeface="+mj-lt"/>
            </a:endParaRPr>
          </a:p>
        </p:txBody>
      </p:sp>
      <p:sp>
        <p:nvSpPr>
          <p:cNvPr id="7" name="Text Box 58"/>
          <p:cNvSpPr txBox="1">
            <a:spLocks noChangeArrowheads="1"/>
          </p:cNvSpPr>
          <p:nvPr/>
        </p:nvSpPr>
        <p:spPr bwMode="auto">
          <a:xfrm>
            <a:off x="3753450" y="3496282"/>
            <a:ext cx="1425046" cy="50732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Condition requiring urgent appointment including other</a:t>
            </a:r>
            <a:r>
              <a:rPr kumimoji="0" lang="en-GB" sz="900" i="0" u="none" strike="noStrike" cap="none" normalizeH="0" dirty="0">
                <a:ln>
                  <a:noFill/>
                </a:ln>
                <a:solidFill>
                  <a:schemeClr val="tx1"/>
                </a:solidFill>
                <a:effectLst/>
                <a:latin typeface="+mj-lt"/>
                <a:ea typeface="ÇlÇr ñæí©" charset="0"/>
              </a:rPr>
              <a:t> cancer?</a:t>
            </a:r>
            <a:endParaRPr kumimoji="0" lang="en-GB" sz="900" i="0" u="none" strike="noStrike" cap="none" normalizeH="0" baseline="0" dirty="0">
              <a:ln>
                <a:noFill/>
              </a:ln>
              <a:solidFill>
                <a:schemeClr val="tx1"/>
              </a:solidFill>
              <a:effectLst/>
              <a:latin typeface="+mj-lt"/>
            </a:endParaRPr>
          </a:p>
        </p:txBody>
      </p:sp>
      <p:cxnSp>
        <p:nvCxnSpPr>
          <p:cNvPr id="11" name="AutoShape 8"/>
          <p:cNvCxnSpPr>
            <a:cxnSpLocks noChangeShapeType="1"/>
            <a:endCxn id="38" idx="0"/>
          </p:cNvCxnSpPr>
          <p:nvPr/>
        </p:nvCxnSpPr>
        <p:spPr bwMode="auto">
          <a:xfrm rot="5400000" flipH="1" flipV="1">
            <a:off x="3434101" y="1972101"/>
            <a:ext cx="6349" cy="2057395"/>
          </a:xfrm>
          <a:prstGeom prst="bentConnector3">
            <a:avLst>
              <a:gd name="adj1" fmla="val 3700567"/>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 name="AutoShape 8"/>
          <p:cNvCxnSpPr>
            <a:cxnSpLocks noChangeShapeType="1"/>
            <a:stCxn id="38" idx="2"/>
            <a:endCxn id="7" idx="0"/>
          </p:cNvCxnSpPr>
          <p:nvPr/>
        </p:nvCxnSpPr>
        <p:spPr bwMode="auto">
          <a:xfrm>
            <a:off x="4465973" y="3240503"/>
            <a:ext cx="0" cy="255779"/>
          </a:xfrm>
          <a:prstGeom prst="straightConnector1">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21" name="Text Box 34"/>
          <p:cNvSpPr txBox="1">
            <a:spLocks noChangeArrowheads="1"/>
          </p:cNvSpPr>
          <p:nvPr/>
        </p:nvSpPr>
        <p:spPr bwMode="auto">
          <a:xfrm>
            <a:off x="1255394" y="1920092"/>
            <a:ext cx="4377690" cy="5907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ea typeface="ÇlÇr ñæí©" charset="0"/>
              </a:rPr>
              <a:t>TRIAGE </a:t>
            </a:r>
            <a:endParaRPr lang="en-GB" sz="900" dirty="0">
              <a:latin typeface="+mj-lt"/>
              <a:ea typeface="ÇlÇr ñæí©" charset="0"/>
            </a:endParaRPr>
          </a:p>
          <a:p>
            <a:pPr lvl="0" algn="ctr" defTabSz="914400"/>
            <a:r>
              <a:rPr lang="en-GB" sz="900" dirty="0">
                <a:latin typeface="+mj-lt"/>
                <a:ea typeface="ÇlÇr ñæí©" charset="0"/>
              </a:rPr>
              <a:t>Radiologist (± respiratory physician input triages according to CT and clinical features</a:t>
            </a:r>
          </a:p>
          <a:p>
            <a:pPr lvl="0" algn="ctr" defTabSz="914400"/>
            <a:r>
              <a:rPr kumimoji="0" lang="en-GB" sz="900" b="0" i="0" u="none" strike="noStrike" cap="none" normalizeH="0" baseline="0" dirty="0">
                <a:ln>
                  <a:noFill/>
                </a:ln>
                <a:solidFill>
                  <a:schemeClr val="tx1"/>
                </a:solidFill>
                <a:effectLst/>
                <a:latin typeface="+mj-lt"/>
              </a:rPr>
              <a:t>Lung Cancer Likely?</a:t>
            </a:r>
          </a:p>
        </p:txBody>
      </p:sp>
      <p:sp>
        <p:nvSpPr>
          <p:cNvPr id="22" name="TextBox 21"/>
          <p:cNvSpPr txBox="1"/>
          <p:nvPr/>
        </p:nvSpPr>
        <p:spPr>
          <a:xfrm>
            <a:off x="3234440" y="2526690"/>
            <a:ext cx="325830" cy="215444"/>
          </a:xfrm>
          <a:prstGeom prst="rect">
            <a:avLst/>
          </a:prstGeom>
          <a:noFill/>
        </p:spPr>
        <p:txBody>
          <a:bodyPr wrap="none" rtlCol="0">
            <a:spAutoFit/>
          </a:bodyPr>
          <a:lstStyle/>
          <a:p>
            <a:r>
              <a:rPr lang="en-GB" sz="800" dirty="0">
                <a:latin typeface="+mj-lt"/>
              </a:rPr>
              <a:t>Yes</a:t>
            </a:r>
          </a:p>
        </p:txBody>
      </p:sp>
      <p:sp>
        <p:nvSpPr>
          <p:cNvPr id="23" name="TextBox 22"/>
          <p:cNvSpPr txBox="1"/>
          <p:nvPr/>
        </p:nvSpPr>
        <p:spPr>
          <a:xfrm>
            <a:off x="3517794" y="2529874"/>
            <a:ext cx="304991" cy="215444"/>
          </a:xfrm>
          <a:prstGeom prst="rect">
            <a:avLst/>
          </a:prstGeom>
          <a:noFill/>
        </p:spPr>
        <p:txBody>
          <a:bodyPr wrap="none" rtlCol="0">
            <a:spAutoFit/>
          </a:bodyPr>
          <a:lstStyle/>
          <a:p>
            <a:r>
              <a:rPr lang="en-GB" sz="800" dirty="0">
                <a:latin typeface="+mj-lt"/>
              </a:rPr>
              <a:t>No</a:t>
            </a:r>
          </a:p>
        </p:txBody>
      </p:sp>
      <p:sp>
        <p:nvSpPr>
          <p:cNvPr id="26" name="Text Box 58"/>
          <p:cNvSpPr txBox="1">
            <a:spLocks noChangeArrowheads="1"/>
          </p:cNvSpPr>
          <p:nvPr/>
        </p:nvSpPr>
        <p:spPr bwMode="auto">
          <a:xfrm>
            <a:off x="5111203" y="5915596"/>
            <a:ext cx="1273172" cy="22933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dirty="0">
                <a:ln>
                  <a:noFill/>
                </a:ln>
                <a:solidFill>
                  <a:schemeClr val="tx1"/>
                </a:solidFill>
                <a:effectLst/>
                <a:latin typeface="+mj-lt"/>
                <a:ea typeface="ÇlÇr ñæí©" charset="0"/>
              </a:rPr>
              <a:t>GP manages patient</a:t>
            </a:r>
            <a:endParaRPr kumimoji="0" lang="en-GB" sz="900" i="0" u="none" strike="noStrike" cap="none" normalizeH="0" baseline="0" dirty="0">
              <a:ln>
                <a:noFill/>
              </a:ln>
              <a:solidFill>
                <a:schemeClr val="tx1"/>
              </a:solidFill>
              <a:effectLst/>
              <a:latin typeface="+mj-lt"/>
            </a:endParaRPr>
          </a:p>
        </p:txBody>
      </p:sp>
      <p:sp>
        <p:nvSpPr>
          <p:cNvPr id="32" name="TextBox 31"/>
          <p:cNvSpPr txBox="1"/>
          <p:nvPr/>
        </p:nvSpPr>
        <p:spPr>
          <a:xfrm>
            <a:off x="164592" y="245630"/>
            <a:ext cx="6559295" cy="1338828"/>
          </a:xfrm>
          <a:prstGeom prst="rect">
            <a:avLst/>
          </a:prstGeom>
          <a:noFill/>
        </p:spPr>
        <p:txBody>
          <a:bodyPr wrap="square" rtlCol="0">
            <a:spAutoFit/>
          </a:bodyPr>
          <a:lstStyle/>
          <a:p>
            <a:pPr algn="ctr"/>
            <a:r>
              <a:rPr lang="en-GB" sz="1200" b="1" dirty="0"/>
              <a:t>Pathway Detail 2</a:t>
            </a:r>
          </a:p>
          <a:p>
            <a:r>
              <a:rPr lang="en-GB" sz="1200" b="1" dirty="0"/>
              <a:t>Triage system for referrals to the lung cancer service: primary care leads the management process</a:t>
            </a:r>
          </a:p>
          <a:p>
            <a:endParaRPr lang="en-GB" sz="800" dirty="0"/>
          </a:p>
          <a:p>
            <a:pPr algn="ctr"/>
            <a:r>
              <a:rPr lang="en-GB" sz="1000" dirty="0"/>
              <a:t>Triage refers to the process of selecting the appropriate route based on clinical data.</a:t>
            </a:r>
          </a:p>
          <a:p>
            <a:pPr algn="ctr"/>
            <a:endParaRPr lang="en-GB" sz="900" dirty="0"/>
          </a:p>
          <a:p>
            <a:r>
              <a:rPr lang="en-GB" sz="1000" dirty="0"/>
              <a:t>This pathway places the responsibility for managing all patients referred for suspected lung cancer within secondary care. It ensures patients with other conditions that may require secondary care are given appointments and patients not requiring secondary care are directed back to primary care.</a:t>
            </a:r>
          </a:p>
        </p:txBody>
      </p:sp>
      <p:sp>
        <p:nvSpPr>
          <p:cNvPr id="38" name="Text Box 58"/>
          <p:cNvSpPr txBox="1">
            <a:spLocks noChangeArrowheads="1"/>
          </p:cNvSpPr>
          <p:nvPr/>
        </p:nvSpPr>
        <p:spPr bwMode="auto">
          <a:xfrm>
            <a:off x="3753450" y="2997623"/>
            <a:ext cx="1425046" cy="24288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Non lung cancer pathway</a:t>
            </a:r>
            <a:endParaRPr kumimoji="0" lang="en-GB" sz="900" i="0" u="none" strike="noStrike" cap="none" normalizeH="0" baseline="0" dirty="0">
              <a:ln>
                <a:noFill/>
              </a:ln>
              <a:solidFill>
                <a:schemeClr val="tx1"/>
              </a:solidFill>
              <a:effectLst/>
              <a:latin typeface="+mj-lt"/>
            </a:endParaRPr>
          </a:p>
        </p:txBody>
      </p:sp>
      <p:sp>
        <p:nvSpPr>
          <p:cNvPr id="51" name="TextBox 50"/>
          <p:cNvSpPr txBox="1"/>
          <p:nvPr/>
        </p:nvSpPr>
        <p:spPr>
          <a:xfrm>
            <a:off x="3837112" y="4160220"/>
            <a:ext cx="391630" cy="215444"/>
          </a:xfrm>
          <a:prstGeom prst="rect">
            <a:avLst/>
          </a:prstGeom>
          <a:noFill/>
        </p:spPr>
        <p:txBody>
          <a:bodyPr wrap="square" rtlCol="0">
            <a:spAutoFit/>
          </a:bodyPr>
          <a:lstStyle/>
          <a:p>
            <a:r>
              <a:rPr lang="en-GB" sz="800" dirty="0">
                <a:latin typeface="+mj-lt"/>
              </a:rPr>
              <a:t>Yes</a:t>
            </a:r>
          </a:p>
        </p:txBody>
      </p:sp>
      <p:sp>
        <p:nvSpPr>
          <p:cNvPr id="52" name="TextBox 51"/>
          <p:cNvSpPr txBox="1"/>
          <p:nvPr/>
        </p:nvSpPr>
        <p:spPr>
          <a:xfrm>
            <a:off x="4532794" y="4170467"/>
            <a:ext cx="387641" cy="215444"/>
          </a:xfrm>
          <a:prstGeom prst="rect">
            <a:avLst/>
          </a:prstGeom>
          <a:noFill/>
        </p:spPr>
        <p:txBody>
          <a:bodyPr wrap="square" rtlCol="0">
            <a:spAutoFit/>
          </a:bodyPr>
          <a:lstStyle/>
          <a:p>
            <a:r>
              <a:rPr lang="en-GB" sz="800" dirty="0">
                <a:latin typeface="+mj-lt"/>
              </a:rPr>
              <a:t>No</a:t>
            </a:r>
          </a:p>
        </p:txBody>
      </p:sp>
      <p:cxnSp>
        <p:nvCxnSpPr>
          <p:cNvPr id="36" name="AutoShape 12"/>
          <p:cNvCxnSpPr>
            <a:cxnSpLocks noChangeShapeType="1"/>
            <a:stCxn id="7" idx="2"/>
            <a:endCxn id="37" idx="0"/>
          </p:cNvCxnSpPr>
          <p:nvPr/>
        </p:nvCxnSpPr>
        <p:spPr bwMode="auto">
          <a:xfrm rot="5400000">
            <a:off x="3547418" y="3861243"/>
            <a:ext cx="776191" cy="1060921"/>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37" name="Text Box 58"/>
          <p:cNvSpPr txBox="1">
            <a:spLocks noChangeArrowheads="1"/>
          </p:cNvSpPr>
          <p:nvPr/>
        </p:nvSpPr>
        <p:spPr bwMode="auto">
          <a:xfrm>
            <a:off x="2777611" y="4779799"/>
            <a:ext cx="1254882" cy="59348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j-lt"/>
                <a:ea typeface="ÇlÇr ñæí©" charset="0"/>
              </a:rPr>
              <a:t>Refer for u</a:t>
            </a:r>
            <a:r>
              <a:rPr kumimoji="0" lang="en-GB" sz="900" i="0" u="none" strike="noStrike" cap="none" normalizeH="0" baseline="0" dirty="0">
                <a:ln>
                  <a:noFill/>
                </a:ln>
                <a:solidFill>
                  <a:schemeClr val="tx1"/>
                </a:solidFill>
                <a:effectLst/>
                <a:latin typeface="+mj-lt"/>
                <a:ea typeface="ÇlÇr ñæí©" charset="0"/>
              </a:rPr>
              <a:t>rgent</a:t>
            </a:r>
            <a:r>
              <a:rPr kumimoji="0" lang="en-GB" sz="900" i="0" u="none" strike="noStrike" cap="none" normalizeH="0" dirty="0">
                <a:ln>
                  <a:noFill/>
                </a:ln>
                <a:solidFill>
                  <a:schemeClr val="tx1"/>
                </a:solidFill>
                <a:effectLst/>
                <a:latin typeface="+mj-lt"/>
                <a:ea typeface="ÇlÇr ñæí©" charset="0"/>
              </a:rPr>
              <a:t> </a:t>
            </a:r>
            <a:r>
              <a:rPr kumimoji="0" lang="en-GB" sz="900" i="0" u="none" strike="noStrike" cap="none" normalizeH="0" baseline="0" dirty="0">
                <a:ln>
                  <a:noFill/>
                </a:ln>
                <a:solidFill>
                  <a:schemeClr val="tx1"/>
                </a:solidFill>
                <a:effectLst/>
                <a:latin typeface="+mj-lt"/>
                <a:ea typeface="ÇlÇr ñæí©" charset="0"/>
              </a:rPr>
              <a:t>clinic / admission or other fast track </a:t>
            </a:r>
            <a:r>
              <a:rPr kumimoji="0" lang="en-GB" sz="900" i="0" u="none" strike="noStrike" cap="none" normalizeH="0" dirty="0">
                <a:ln>
                  <a:noFill/>
                </a:ln>
                <a:solidFill>
                  <a:schemeClr val="tx1"/>
                </a:solidFill>
                <a:effectLst/>
                <a:latin typeface="+mj-lt"/>
                <a:ea typeface="ÇlÇr ñæí©" charset="0"/>
              </a:rPr>
              <a:t>cancer referral</a:t>
            </a:r>
            <a:endParaRPr kumimoji="0" lang="en-GB" sz="900" i="0" u="none" strike="noStrike" cap="none" normalizeH="0" baseline="0" dirty="0">
              <a:ln>
                <a:noFill/>
              </a:ln>
              <a:solidFill>
                <a:schemeClr val="tx1"/>
              </a:solidFill>
              <a:effectLst/>
              <a:latin typeface="+mj-lt"/>
            </a:endParaRPr>
          </a:p>
        </p:txBody>
      </p:sp>
      <p:cxnSp>
        <p:nvCxnSpPr>
          <p:cNvPr id="41" name="AutoShape 12"/>
          <p:cNvCxnSpPr>
            <a:cxnSpLocks noChangeShapeType="1"/>
            <a:stCxn id="7" idx="2"/>
            <a:endCxn id="5" idx="0"/>
          </p:cNvCxnSpPr>
          <p:nvPr/>
        </p:nvCxnSpPr>
        <p:spPr bwMode="auto">
          <a:xfrm rot="16200000" flipH="1">
            <a:off x="4341850" y="4127731"/>
            <a:ext cx="776191" cy="527944"/>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92" name="Text Box 58"/>
          <p:cNvSpPr txBox="1">
            <a:spLocks noChangeArrowheads="1"/>
          </p:cNvSpPr>
          <p:nvPr/>
        </p:nvSpPr>
        <p:spPr bwMode="auto">
          <a:xfrm>
            <a:off x="3261190" y="5903533"/>
            <a:ext cx="1468755" cy="65150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Manage in primary care or non-urgent referral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rPr>
              <a:t>Management of pulmonary is</a:t>
            </a:r>
            <a:r>
              <a:rPr kumimoji="0" lang="en-GB" sz="900" i="0" u="none" strike="noStrike" cap="none" normalizeH="0" dirty="0">
                <a:ln>
                  <a:noFill/>
                </a:ln>
                <a:solidFill>
                  <a:schemeClr val="tx1"/>
                </a:solidFill>
                <a:effectLst/>
                <a:latin typeface="+mj-lt"/>
              </a:rPr>
              <a:t> included here</a:t>
            </a:r>
            <a:endParaRPr kumimoji="0" lang="en-GB" sz="900" i="0" u="none" strike="noStrike" cap="none" normalizeH="0" baseline="0" dirty="0">
              <a:ln>
                <a:noFill/>
              </a:ln>
              <a:solidFill>
                <a:schemeClr val="tx1"/>
              </a:solidFill>
              <a:effectLst/>
              <a:latin typeface="+mj-lt"/>
            </a:endParaRPr>
          </a:p>
        </p:txBody>
      </p:sp>
      <p:cxnSp>
        <p:nvCxnSpPr>
          <p:cNvPr id="93" name="AutoShape 12"/>
          <p:cNvCxnSpPr>
            <a:cxnSpLocks noChangeShapeType="1"/>
            <a:stCxn id="5" idx="2"/>
            <a:endCxn id="92" idx="0"/>
          </p:cNvCxnSpPr>
          <p:nvPr/>
        </p:nvCxnSpPr>
        <p:spPr bwMode="auto">
          <a:xfrm rot="5400000">
            <a:off x="4116281" y="5025897"/>
            <a:ext cx="756924" cy="998349"/>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96" name="TextBox 95"/>
          <p:cNvSpPr txBox="1"/>
          <p:nvPr/>
        </p:nvSpPr>
        <p:spPr>
          <a:xfrm>
            <a:off x="4602288" y="5319880"/>
            <a:ext cx="391630" cy="215444"/>
          </a:xfrm>
          <a:prstGeom prst="rect">
            <a:avLst/>
          </a:prstGeom>
          <a:noFill/>
        </p:spPr>
        <p:txBody>
          <a:bodyPr wrap="square" rtlCol="0">
            <a:spAutoFit/>
          </a:bodyPr>
          <a:lstStyle/>
          <a:p>
            <a:r>
              <a:rPr lang="en-GB" sz="800" dirty="0">
                <a:latin typeface="+mj-lt"/>
              </a:rPr>
              <a:t>Yes</a:t>
            </a:r>
          </a:p>
        </p:txBody>
      </p:sp>
      <p:cxnSp>
        <p:nvCxnSpPr>
          <p:cNvPr id="98" name="AutoShape 12"/>
          <p:cNvCxnSpPr>
            <a:cxnSpLocks noChangeShapeType="1"/>
            <a:stCxn id="5" idx="2"/>
          </p:cNvCxnSpPr>
          <p:nvPr/>
        </p:nvCxnSpPr>
        <p:spPr bwMode="auto">
          <a:xfrm rot="16200000" flipH="1">
            <a:off x="4986360" y="5154165"/>
            <a:ext cx="768987" cy="753873"/>
          </a:xfrm>
          <a:prstGeom prst="bentConnector3">
            <a:avLst>
              <a:gd name="adj1" fmla="val 49175"/>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109" name="TextBox 108"/>
          <p:cNvSpPr txBox="1"/>
          <p:nvPr/>
        </p:nvSpPr>
        <p:spPr>
          <a:xfrm>
            <a:off x="5037767" y="5319880"/>
            <a:ext cx="387641" cy="215444"/>
          </a:xfrm>
          <a:prstGeom prst="rect">
            <a:avLst/>
          </a:prstGeom>
          <a:noFill/>
        </p:spPr>
        <p:txBody>
          <a:bodyPr wrap="square" rtlCol="0">
            <a:spAutoFit/>
          </a:bodyPr>
          <a:lstStyle/>
          <a:p>
            <a:r>
              <a:rPr lang="en-GB" sz="800" dirty="0">
                <a:latin typeface="+mj-lt"/>
              </a:rPr>
              <a:t>No</a:t>
            </a:r>
          </a:p>
        </p:txBody>
      </p:sp>
      <p:sp>
        <p:nvSpPr>
          <p:cNvPr id="27" name="Text Box 33"/>
          <p:cNvSpPr txBox="1">
            <a:spLocks noChangeArrowheads="1"/>
          </p:cNvSpPr>
          <p:nvPr/>
        </p:nvSpPr>
        <p:spPr bwMode="auto">
          <a:xfrm>
            <a:off x="1850001" y="4385911"/>
            <a:ext cx="928311" cy="3115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Lung cancer pathway</a:t>
            </a:r>
            <a:endParaRPr lang="en-GB" sz="800" dirty="0">
              <a:latin typeface="+mj-lt"/>
              <a:ea typeface="ÇlÇr ñæí©" charset="0"/>
            </a:endParaRPr>
          </a:p>
          <a:p>
            <a:pPr lvl="0" algn="ctr" defTabSz="914400"/>
            <a:endParaRPr lang="en-GB" sz="800" dirty="0">
              <a:latin typeface="+mj-lt"/>
              <a:ea typeface="ÇlÇr ñæí©" charset="0"/>
            </a:endParaRPr>
          </a:p>
          <a:p>
            <a:pPr lvl="0" algn="ctr" defTabSz="914400"/>
            <a:endParaRPr lang="en-GB" sz="800" dirty="0">
              <a:latin typeface="+mj-lt"/>
              <a:ea typeface="ÇlÇr ñæí©" charset="0"/>
            </a:endParaRPr>
          </a:p>
          <a:p>
            <a:pPr lvl="0" algn="ctr" defTabSz="914400"/>
            <a:endParaRPr lang="en-GB" sz="8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0" i="0" u="none" strike="noStrike" cap="none" normalizeH="0" baseline="0" dirty="0">
              <a:ln>
                <a:noFill/>
              </a:ln>
              <a:solidFill>
                <a:schemeClr val="tx1"/>
              </a:solidFill>
              <a:effectLst/>
              <a:latin typeface="+mj-lt"/>
            </a:endParaRPr>
          </a:p>
        </p:txBody>
      </p:sp>
      <p:cxnSp>
        <p:nvCxnSpPr>
          <p:cNvPr id="28" name="AutoShape 11"/>
          <p:cNvCxnSpPr>
            <a:cxnSpLocks noChangeShapeType="1"/>
            <a:stCxn id="29" idx="2"/>
            <a:endCxn id="27" idx="0"/>
          </p:cNvCxnSpPr>
          <p:nvPr/>
        </p:nvCxnSpPr>
        <p:spPr bwMode="auto">
          <a:xfrm>
            <a:off x="2314157" y="4168319"/>
            <a:ext cx="0" cy="2175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9" name="Text Box 35"/>
          <p:cNvSpPr txBox="1">
            <a:spLocks noChangeArrowheads="1"/>
          </p:cNvSpPr>
          <p:nvPr/>
        </p:nvSpPr>
        <p:spPr bwMode="auto">
          <a:xfrm>
            <a:off x="1112095" y="3012574"/>
            <a:ext cx="2404124" cy="11557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ea typeface="ÇlÇr ñæí©" charset="0"/>
              </a:rPr>
              <a:t>Fast track lung cancer clinic. </a:t>
            </a:r>
          </a:p>
          <a:p>
            <a:pPr algn="ctr" defTabSz="914400"/>
            <a:r>
              <a:rPr lang="en-GB" sz="900" dirty="0">
                <a:ea typeface="ÇlÇr ñæí©" charset="0"/>
              </a:rPr>
              <a:t>Diagnostic process plan / diagnostic planning meeting prior to clinic.</a:t>
            </a:r>
          </a:p>
          <a:p>
            <a:pPr algn="ctr" defTabSz="914400"/>
            <a:r>
              <a:rPr lang="en-GB" sz="900" dirty="0">
                <a:ea typeface="ÇlÇr ñæí©" charset="0"/>
              </a:rPr>
              <a:t>Treatment of co-morbidity and palliation / treatment of symptoms.</a:t>
            </a:r>
            <a:endParaRPr lang="en-GB" sz="900" dirty="0"/>
          </a:p>
          <a:p>
            <a:pPr lvl="0" algn="ctr" defTabSz="914400"/>
            <a:r>
              <a:rPr lang="en-GB" sz="900" dirty="0">
                <a:ea typeface="ÇlÇr ñæí©" charset="0"/>
              </a:rPr>
              <a:t>LCNS: </a:t>
            </a:r>
            <a:r>
              <a:rPr lang="en-GB" sz="900" dirty="0" err="1">
                <a:ea typeface="ÇlÇr ñæí©" charset="0"/>
              </a:rPr>
              <a:t>Prehabilitation</a:t>
            </a:r>
            <a:r>
              <a:rPr lang="en-GB" sz="900" dirty="0">
                <a:ea typeface="ÇlÇr ñæí©" charset="0"/>
              </a:rPr>
              <a:t>/social/psychological assessment. Clarity/reassurance re complex tests and next steps</a:t>
            </a:r>
          </a:p>
          <a:p>
            <a:pPr marL="0" marR="0" lvl="0" indent="0" algn="ctr" defTabSz="914400" rtl="0" eaLnBrk="1" fontAlgn="base" latinLnBrk="0" hangingPunct="1">
              <a:lnSpc>
                <a:spcPct val="100000"/>
              </a:lnSpc>
              <a:spcBef>
                <a:spcPct val="0"/>
              </a:spcBef>
              <a:spcAft>
                <a:spcPct val="0"/>
              </a:spcAft>
              <a:buClrTx/>
              <a:buSzTx/>
              <a:buFontTx/>
              <a:buNone/>
              <a:tabLst/>
            </a:pPr>
            <a:endParaRPr lang="en-GB" sz="900" dirty="0">
              <a:latin typeface="+mj-lt"/>
              <a:ea typeface="ÇlÇr ñæí©" charset="0"/>
            </a:endParaRPr>
          </a:p>
        </p:txBody>
      </p:sp>
      <p:sp>
        <p:nvSpPr>
          <p:cNvPr id="33" name="TextBox 32"/>
          <p:cNvSpPr txBox="1"/>
          <p:nvPr/>
        </p:nvSpPr>
        <p:spPr>
          <a:xfrm>
            <a:off x="931778" y="7213418"/>
            <a:ext cx="5566036" cy="400110"/>
          </a:xfrm>
          <a:prstGeom prst="rect">
            <a:avLst/>
          </a:prstGeom>
          <a:noFill/>
        </p:spPr>
        <p:txBody>
          <a:bodyPr wrap="square" rtlCol="0">
            <a:spAutoFit/>
          </a:bodyPr>
          <a:lstStyle/>
          <a:p>
            <a:pPr algn="just"/>
            <a:r>
              <a:rPr lang="en-GB" sz="1000" dirty="0"/>
              <a:t>Recommendations for the management of pulmonary nodules can be found in the British Thoracic Society guidelines on the investigation and management of pulmonary nodules.</a:t>
            </a:r>
          </a:p>
        </p:txBody>
      </p:sp>
      <p:pic>
        <p:nvPicPr>
          <p:cNvPr id="30"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038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3"/>
          <p:cNvSpPr txBox="1">
            <a:spLocks noChangeArrowheads="1"/>
          </p:cNvSpPr>
          <p:nvPr/>
        </p:nvSpPr>
        <p:spPr bwMode="auto">
          <a:xfrm>
            <a:off x="2879050" y="4359335"/>
            <a:ext cx="2303041" cy="251599"/>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Suitable for potentially curative treatment? </a:t>
            </a:r>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6" name="Text Box 35"/>
          <p:cNvSpPr txBox="1">
            <a:spLocks noChangeArrowheads="1"/>
          </p:cNvSpPr>
          <p:nvPr/>
        </p:nvSpPr>
        <p:spPr bwMode="auto">
          <a:xfrm>
            <a:off x="1965348" y="7134221"/>
            <a:ext cx="3026095" cy="815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n-lt"/>
                <a:ea typeface="ÇlÇr ñæí©" charset="0"/>
              </a:rPr>
              <a:t>Fast track lung cancer clinic. </a:t>
            </a:r>
          </a:p>
          <a:p>
            <a:pPr algn="ctr" defTabSz="914400"/>
            <a:r>
              <a:rPr lang="en-GB" sz="800" dirty="0">
                <a:latin typeface="+mn-lt"/>
                <a:ea typeface="ÇlÇr ñæí©" charset="0"/>
              </a:rPr>
              <a:t>Diagnostic process plan / diagnostic planning meeting prior to clinic</a:t>
            </a:r>
          </a:p>
          <a:p>
            <a:pPr algn="ctr" defTabSz="914400"/>
            <a:r>
              <a:rPr lang="en-GB" sz="800" dirty="0">
                <a:latin typeface="+mj-lt"/>
                <a:ea typeface="ÇlÇr ñæí©" charset="0"/>
              </a:rPr>
              <a:t>Treatment of co-morbidity and palliation / treatment of symptoms</a:t>
            </a:r>
          </a:p>
          <a:p>
            <a:pPr lvl="0" algn="ctr" defTabSz="914400"/>
            <a:r>
              <a:rPr lang="en-GB" sz="800" dirty="0">
                <a:latin typeface="+mj-lt"/>
                <a:ea typeface="ÇlÇr ñæí©" charset="0"/>
              </a:rPr>
              <a:t>LCNS: </a:t>
            </a:r>
            <a:r>
              <a:rPr lang="en-GB" sz="800" dirty="0" err="1">
                <a:latin typeface="+mj-lt"/>
                <a:ea typeface="ÇlÇr ñæí©" charset="0"/>
              </a:rPr>
              <a:t>Prehabilitation</a:t>
            </a:r>
            <a:r>
              <a:rPr lang="en-GB" sz="800" dirty="0">
                <a:latin typeface="+mj-lt"/>
                <a:ea typeface="ÇlÇr ñæí©" charset="0"/>
              </a:rPr>
              <a:t>/social/psychological assessment. Clarity/reassurance re complex tests and next steps</a:t>
            </a:r>
          </a:p>
          <a:p>
            <a:pPr lvl="0" algn="ctr" defTabSz="914400"/>
            <a:r>
              <a:rPr lang="en-GB" sz="800" dirty="0">
                <a:latin typeface="+mj-lt"/>
                <a:ea typeface="ÇlÇr ñæí©" charset="0"/>
              </a:rPr>
              <a:t>Consider predictive blood biomarker</a:t>
            </a:r>
          </a:p>
          <a:p>
            <a:pPr algn="ctr" defTabSz="914400"/>
            <a:r>
              <a:rPr lang="en-GB" sz="800" dirty="0">
                <a:latin typeface="+mj-lt"/>
                <a:ea typeface="ÇlÇr ñæí©" charset="0"/>
              </a:rPr>
              <a:t> </a:t>
            </a:r>
            <a:endParaRPr lang="en-GB" sz="800" dirty="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900" dirty="0">
              <a:latin typeface="+mn-lt"/>
              <a:ea typeface="ÇlÇr ñæí©" charset="0"/>
            </a:endParaRPr>
          </a:p>
        </p:txBody>
      </p:sp>
      <p:sp>
        <p:nvSpPr>
          <p:cNvPr id="7" name="Text Box 37"/>
          <p:cNvSpPr txBox="1">
            <a:spLocks noChangeArrowheads="1"/>
          </p:cNvSpPr>
          <p:nvPr/>
        </p:nvSpPr>
        <p:spPr bwMode="auto">
          <a:xfrm>
            <a:off x="2971984" y="8253659"/>
            <a:ext cx="1015365" cy="469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National Optimal Pathway</a:t>
            </a:r>
            <a:endParaRPr lang="en-GB" sz="800" dirty="0">
              <a:latin typeface="+mj-lt"/>
              <a:ea typeface="ÇlÇr ñæí©" charset="0"/>
            </a:endParaRPr>
          </a:p>
        </p:txBody>
      </p:sp>
      <p:sp>
        <p:nvSpPr>
          <p:cNvPr id="9" name="Text Box 48"/>
          <p:cNvSpPr txBox="1">
            <a:spLocks noChangeArrowheads="1"/>
          </p:cNvSpPr>
          <p:nvPr/>
        </p:nvSpPr>
        <p:spPr bwMode="auto">
          <a:xfrm>
            <a:off x="4030572" y="4601843"/>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sp>
        <p:nvSpPr>
          <p:cNvPr id="12" name="Text Box 48"/>
          <p:cNvSpPr txBox="1">
            <a:spLocks noChangeArrowheads="1"/>
          </p:cNvSpPr>
          <p:nvPr/>
        </p:nvSpPr>
        <p:spPr bwMode="auto">
          <a:xfrm>
            <a:off x="3543776" y="4604921"/>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14" name="AutoShape 11"/>
          <p:cNvCxnSpPr>
            <a:cxnSpLocks noChangeShapeType="1"/>
            <a:stCxn id="5" idx="2"/>
          </p:cNvCxnSpPr>
          <p:nvPr/>
        </p:nvCxnSpPr>
        <p:spPr bwMode="auto">
          <a:xfrm rot="5400000">
            <a:off x="1869372" y="4973021"/>
            <a:ext cx="2523287" cy="1799112"/>
          </a:xfrm>
          <a:prstGeom prst="bentConnector3">
            <a:avLst>
              <a:gd name="adj1" fmla="val 7118"/>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Text Box 34"/>
          <p:cNvSpPr txBox="1">
            <a:spLocks noChangeArrowheads="1"/>
          </p:cNvSpPr>
          <p:nvPr/>
        </p:nvSpPr>
        <p:spPr bwMode="auto">
          <a:xfrm>
            <a:off x="1626126" y="3299442"/>
            <a:ext cx="4808891" cy="495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ea typeface="ÇlÇr ñæí©" charset="0"/>
              </a:rPr>
              <a:t>TRIAGE </a:t>
            </a:r>
          </a:p>
          <a:p>
            <a:pPr lvl="0" algn="ctr" defTabSz="914400"/>
            <a:r>
              <a:rPr lang="en-GB" sz="900" dirty="0">
                <a:latin typeface="+mj-lt"/>
                <a:ea typeface="ÇlÇr ñæí©" charset="0"/>
              </a:rPr>
              <a:t>By</a:t>
            </a:r>
            <a:r>
              <a:rPr lang="en-GB" sz="900" b="1" dirty="0">
                <a:latin typeface="+mj-lt"/>
                <a:ea typeface="ÇlÇr ñæí©" charset="0"/>
              </a:rPr>
              <a:t> </a:t>
            </a:r>
            <a:r>
              <a:rPr lang="en-GB" sz="900" dirty="0">
                <a:latin typeface="+mj-lt"/>
                <a:ea typeface="ÇlÇr ñæí©" charset="0"/>
              </a:rPr>
              <a:t>radiology or respiratory medicine according to local protocol</a:t>
            </a:r>
          </a:p>
          <a:p>
            <a:pPr lvl="0" algn="ctr" defTabSz="914400"/>
            <a:r>
              <a:rPr lang="en-GB" sz="900" dirty="0">
                <a:latin typeface="+mj-lt"/>
                <a:ea typeface="ÇlÇr ñæí©" charset="0"/>
              </a:rPr>
              <a:t>Lung Cancer Likely? </a:t>
            </a:r>
          </a:p>
        </p:txBody>
      </p:sp>
      <p:cxnSp>
        <p:nvCxnSpPr>
          <p:cNvPr id="16" name="AutoShape 12"/>
          <p:cNvCxnSpPr>
            <a:cxnSpLocks noChangeShapeType="1"/>
            <a:stCxn id="5" idx="2"/>
            <a:endCxn id="29" idx="0"/>
          </p:cNvCxnSpPr>
          <p:nvPr/>
        </p:nvCxnSpPr>
        <p:spPr bwMode="auto">
          <a:xfrm rot="16200000" flipH="1">
            <a:off x="4299590" y="4341914"/>
            <a:ext cx="357789" cy="895827"/>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17" name="Text Box 39"/>
          <p:cNvSpPr txBox="1">
            <a:spLocks noChangeArrowheads="1"/>
          </p:cNvSpPr>
          <p:nvPr/>
        </p:nvSpPr>
        <p:spPr bwMode="auto">
          <a:xfrm>
            <a:off x="3198161" y="6079206"/>
            <a:ext cx="1578377" cy="3313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Staging investigation not</a:t>
            </a:r>
            <a:r>
              <a:rPr kumimoji="0" lang="en-GB" sz="800" b="0" i="0" u="none" strike="noStrike" cap="none" normalizeH="0" dirty="0">
                <a:ln>
                  <a:noFill/>
                </a:ln>
                <a:solidFill>
                  <a:schemeClr val="tx1"/>
                </a:solidFill>
                <a:effectLst/>
                <a:latin typeface="+mj-lt"/>
                <a:ea typeface="ÇlÇr ñæí©" charset="0"/>
              </a:rPr>
              <a:t> required to guide management</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24" name="AutoShape 11"/>
          <p:cNvCxnSpPr>
            <a:cxnSpLocks noChangeShapeType="1"/>
            <a:stCxn id="15" idx="2"/>
            <a:endCxn id="5" idx="0"/>
          </p:cNvCxnSpPr>
          <p:nvPr/>
        </p:nvCxnSpPr>
        <p:spPr bwMode="auto">
          <a:xfrm flipH="1">
            <a:off x="4030571" y="3794742"/>
            <a:ext cx="1" cy="56459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48"/>
          <p:cNvSpPr txBox="1">
            <a:spLocks noChangeArrowheads="1"/>
          </p:cNvSpPr>
          <p:nvPr/>
        </p:nvSpPr>
        <p:spPr bwMode="auto">
          <a:xfrm>
            <a:off x="4525520" y="5557714"/>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sp>
        <p:nvSpPr>
          <p:cNvPr id="28" name="Text Box 39"/>
          <p:cNvSpPr txBox="1">
            <a:spLocks noChangeArrowheads="1"/>
          </p:cNvSpPr>
          <p:nvPr/>
        </p:nvSpPr>
        <p:spPr bwMode="auto">
          <a:xfrm>
            <a:off x="5180840" y="5979334"/>
            <a:ext cx="1069751" cy="5308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Clinical diagnosis</a:t>
            </a:r>
            <a:r>
              <a:rPr lang="en-GB" sz="800" dirty="0">
                <a:latin typeface="+mj-lt"/>
                <a:ea typeface="ÇlÇr ñæí©" charset="0"/>
              </a:rPr>
              <a:t> or patient preference means no biopsy required.  </a:t>
            </a:r>
            <a:endParaRPr kumimoji="0" lang="en-GB" sz="800" b="0" i="0" u="none" strike="noStrike" cap="none" normalizeH="0" baseline="0" dirty="0">
              <a:ln>
                <a:noFill/>
              </a:ln>
              <a:solidFill>
                <a:schemeClr val="tx1"/>
              </a:solidFill>
              <a:effectLst/>
              <a:latin typeface="+mj-lt"/>
              <a:ea typeface="ÇlÇr ñæí©" charset="0"/>
            </a:endParaRPr>
          </a:p>
        </p:txBody>
      </p:sp>
      <p:sp>
        <p:nvSpPr>
          <p:cNvPr id="29" name="Text Box 39"/>
          <p:cNvSpPr txBox="1">
            <a:spLocks noChangeArrowheads="1"/>
          </p:cNvSpPr>
          <p:nvPr/>
        </p:nvSpPr>
        <p:spPr bwMode="auto">
          <a:xfrm>
            <a:off x="3846898" y="4968723"/>
            <a:ext cx="2159000" cy="4510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Will pathological diagnosis influence treatment</a:t>
            </a:r>
            <a:r>
              <a:rPr kumimoji="0" lang="en-GB" sz="800" b="0" i="0" u="none" strike="noStrike" cap="none" normalizeH="0" dirty="0">
                <a:ln>
                  <a:noFill/>
                </a:ln>
                <a:solidFill>
                  <a:schemeClr val="tx1"/>
                </a:solidFill>
                <a:effectLst/>
                <a:latin typeface="+mj-lt"/>
                <a:ea typeface="ÇlÇr ñæí©" charset="0"/>
              </a:rPr>
              <a:t> and is potential treatment appropriate to </a:t>
            </a:r>
            <a:r>
              <a:rPr lang="en-GB" sz="800" dirty="0">
                <a:latin typeface="+mj-lt"/>
                <a:ea typeface="ÇlÇr ñæí©" charset="0"/>
              </a:rPr>
              <a:t>patient’s wishes</a:t>
            </a:r>
            <a:r>
              <a:rPr kumimoji="0" lang="en-GB" sz="800" b="0" i="0" u="none" strike="noStrike" cap="none" normalizeH="0" dirty="0">
                <a:ln>
                  <a:noFill/>
                </a:ln>
                <a:solidFill>
                  <a:schemeClr val="tx1"/>
                </a:solidFill>
                <a:effectLst/>
                <a:latin typeface="+mj-lt"/>
                <a:ea typeface="ÇlÇr ñæí©" charset="0"/>
              </a:rPr>
              <a:t>?</a:t>
            </a:r>
            <a:endParaRPr lang="en-GB" sz="800" dirty="0">
              <a:latin typeface="+mj-lt"/>
              <a:ea typeface="ÇlÇr ñæí©" charset="0"/>
            </a:endParaRPr>
          </a:p>
        </p:txBody>
      </p:sp>
      <p:sp>
        <p:nvSpPr>
          <p:cNvPr id="30" name="Text Box 48"/>
          <p:cNvSpPr txBox="1">
            <a:spLocks noChangeArrowheads="1"/>
          </p:cNvSpPr>
          <p:nvPr/>
        </p:nvSpPr>
        <p:spPr bwMode="auto">
          <a:xfrm>
            <a:off x="4980814" y="5557713"/>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cxnSp>
        <p:nvCxnSpPr>
          <p:cNvPr id="31" name="AutoShape 12"/>
          <p:cNvCxnSpPr>
            <a:cxnSpLocks noChangeShapeType="1"/>
            <a:stCxn id="29" idx="2"/>
            <a:endCxn id="28" idx="0"/>
          </p:cNvCxnSpPr>
          <p:nvPr/>
        </p:nvCxnSpPr>
        <p:spPr bwMode="auto">
          <a:xfrm rot="16200000" flipH="1">
            <a:off x="5041259" y="5304876"/>
            <a:ext cx="559597" cy="789318"/>
          </a:xfrm>
          <a:prstGeom prst="bentConnector3">
            <a:avLst>
              <a:gd name="adj1" fmla="val 59078"/>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cxnSp>
        <p:nvCxnSpPr>
          <p:cNvPr id="32" name="AutoShape 12"/>
          <p:cNvCxnSpPr>
            <a:cxnSpLocks noChangeShapeType="1"/>
            <a:stCxn id="29" idx="2"/>
            <a:endCxn id="17" idx="0"/>
          </p:cNvCxnSpPr>
          <p:nvPr/>
        </p:nvCxnSpPr>
        <p:spPr bwMode="auto">
          <a:xfrm rot="5400000">
            <a:off x="4127140" y="5279947"/>
            <a:ext cx="659469" cy="939048"/>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37" name="TextBox 36"/>
          <p:cNvSpPr txBox="1"/>
          <p:nvPr/>
        </p:nvSpPr>
        <p:spPr>
          <a:xfrm>
            <a:off x="4030572" y="3885284"/>
            <a:ext cx="304991" cy="215444"/>
          </a:xfrm>
          <a:prstGeom prst="rect">
            <a:avLst/>
          </a:prstGeom>
          <a:noFill/>
        </p:spPr>
        <p:txBody>
          <a:bodyPr wrap="none" rtlCol="0">
            <a:spAutoFit/>
          </a:bodyPr>
          <a:lstStyle/>
          <a:p>
            <a:r>
              <a:rPr lang="en-GB" sz="800" dirty="0">
                <a:latin typeface="+mj-lt"/>
              </a:rPr>
              <a:t>No</a:t>
            </a:r>
          </a:p>
        </p:txBody>
      </p:sp>
      <p:sp>
        <p:nvSpPr>
          <p:cNvPr id="39" name="TextBox 38"/>
          <p:cNvSpPr txBox="1"/>
          <p:nvPr/>
        </p:nvSpPr>
        <p:spPr>
          <a:xfrm>
            <a:off x="3751153" y="4047466"/>
            <a:ext cx="396528" cy="215444"/>
          </a:xfrm>
          <a:prstGeom prst="rect">
            <a:avLst/>
          </a:prstGeom>
          <a:noFill/>
        </p:spPr>
        <p:txBody>
          <a:bodyPr wrap="square" rtlCol="0">
            <a:spAutoFit/>
          </a:bodyPr>
          <a:lstStyle/>
          <a:p>
            <a:r>
              <a:rPr lang="en-GB" sz="800" dirty="0">
                <a:latin typeface="+mj-lt"/>
              </a:rPr>
              <a:t>Yes</a:t>
            </a:r>
          </a:p>
        </p:txBody>
      </p:sp>
      <p:cxnSp>
        <p:nvCxnSpPr>
          <p:cNvPr id="40" name="AutoShape 8"/>
          <p:cNvCxnSpPr>
            <a:cxnSpLocks noChangeShapeType="1"/>
            <a:endCxn id="41" idx="1"/>
          </p:cNvCxnSpPr>
          <p:nvPr/>
        </p:nvCxnSpPr>
        <p:spPr bwMode="auto">
          <a:xfrm>
            <a:off x="4024334" y="4077038"/>
            <a:ext cx="59255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 name="Text Box 29"/>
          <p:cNvSpPr txBox="1">
            <a:spLocks noChangeArrowheads="1"/>
          </p:cNvSpPr>
          <p:nvPr/>
        </p:nvSpPr>
        <p:spPr bwMode="auto">
          <a:xfrm>
            <a:off x="4616886" y="3970391"/>
            <a:ext cx="678329" cy="2132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j-lt"/>
              </a:rPr>
              <a:t>Manage</a:t>
            </a:r>
            <a:endParaRPr kumimoji="0" lang="en-GB" sz="2400" b="0" i="0" u="none" strike="noStrike" cap="none" normalizeH="0" baseline="0" dirty="0">
              <a:ln>
                <a:noFill/>
              </a:ln>
              <a:solidFill>
                <a:schemeClr val="tx1"/>
              </a:solidFill>
              <a:effectLst/>
              <a:latin typeface="+mj-lt"/>
            </a:endParaRPr>
          </a:p>
        </p:txBody>
      </p:sp>
      <p:sp>
        <p:nvSpPr>
          <p:cNvPr id="44" name="TextBox 43"/>
          <p:cNvSpPr txBox="1"/>
          <p:nvPr/>
        </p:nvSpPr>
        <p:spPr>
          <a:xfrm>
            <a:off x="556259" y="599440"/>
            <a:ext cx="5878757" cy="1938992"/>
          </a:xfrm>
          <a:prstGeom prst="rect">
            <a:avLst/>
          </a:prstGeom>
          <a:noFill/>
        </p:spPr>
        <p:txBody>
          <a:bodyPr wrap="square" rtlCol="0">
            <a:spAutoFit/>
          </a:bodyPr>
          <a:lstStyle/>
          <a:p>
            <a:pPr algn="ctr"/>
            <a:r>
              <a:rPr lang="en-GB" sz="1000" b="1" dirty="0"/>
              <a:t>Pathway Detail 3</a:t>
            </a:r>
          </a:p>
          <a:p>
            <a:pPr algn="ctr"/>
            <a:r>
              <a:rPr lang="en-GB" sz="1000" b="1" dirty="0"/>
              <a:t>Direct to biopsy variation</a:t>
            </a:r>
          </a:p>
          <a:p>
            <a:endParaRPr lang="en-GB" sz="1000" dirty="0"/>
          </a:p>
          <a:p>
            <a:pPr algn="just"/>
            <a:r>
              <a:rPr lang="en-GB" sz="1000" dirty="0"/>
              <a:t>This pathway allows for early  diagnostic biopsy where other tests are not required for staging and treatment. Such patients include those that have obvious advanced disease that is not suitable for treatment with curative intent. Patients potentially suitable for curative intent generally require a PET-CT to clarify diagnosis (for small pulmonary nodules) staging and the most appropriate first diagnostic and staging investigation. Direct biopsy investigations include neck ultrasound guided biopsy, percutaneous lung biopsy, endobronchial ultrasound needle biopsy, pleural aspiration and pleural biopsy. The direct biopsy pathway has the potential  to provide a rapid diagnosis for some patients where detailed staging and fitness investigations are not needed to guide management. </a:t>
            </a:r>
            <a:r>
              <a:rPr lang="en-GB" sz="1000" b="1" dirty="0"/>
              <a:t>Direct biopsy can also include blood predictive biomarker testing (“liquid biopsy”)</a:t>
            </a:r>
            <a:r>
              <a:rPr lang="en-GB" sz="1000" dirty="0"/>
              <a:t>.</a:t>
            </a:r>
          </a:p>
        </p:txBody>
      </p:sp>
      <p:cxnSp>
        <p:nvCxnSpPr>
          <p:cNvPr id="67" name="AutoShape 5"/>
          <p:cNvCxnSpPr>
            <a:cxnSpLocks noChangeShapeType="1"/>
            <a:stCxn id="6" idx="2"/>
            <a:endCxn id="7" idx="0"/>
          </p:cNvCxnSpPr>
          <p:nvPr/>
        </p:nvCxnSpPr>
        <p:spPr bwMode="auto">
          <a:xfrm>
            <a:off x="3478396" y="7949940"/>
            <a:ext cx="1271" cy="30371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7" name="AutoShape 12"/>
          <p:cNvCxnSpPr>
            <a:cxnSpLocks noChangeShapeType="1"/>
            <a:stCxn id="28" idx="2"/>
            <a:endCxn id="6" idx="3"/>
          </p:cNvCxnSpPr>
          <p:nvPr/>
        </p:nvCxnSpPr>
        <p:spPr bwMode="auto">
          <a:xfrm rot="5400000">
            <a:off x="4837632" y="6663996"/>
            <a:ext cx="1031897" cy="724273"/>
          </a:xfrm>
          <a:prstGeom prst="bentConnector2">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81" name="Text Box 48"/>
          <p:cNvSpPr txBox="1">
            <a:spLocks noChangeArrowheads="1"/>
          </p:cNvSpPr>
          <p:nvPr/>
        </p:nvSpPr>
        <p:spPr bwMode="auto">
          <a:xfrm>
            <a:off x="5652238" y="6805711"/>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sp>
        <p:nvSpPr>
          <p:cNvPr id="82" name="Text Box 39"/>
          <p:cNvSpPr txBox="1">
            <a:spLocks noChangeArrowheads="1"/>
          </p:cNvSpPr>
          <p:nvPr/>
        </p:nvSpPr>
        <p:spPr bwMode="auto">
          <a:xfrm>
            <a:off x="3198160" y="6609823"/>
            <a:ext cx="1578377" cy="331340"/>
          </a:xfrm>
          <a:prstGeom prst="rect">
            <a:avLst/>
          </a:prstGeom>
          <a:solidFill>
            <a:schemeClr val="bg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Direct to biopsy; same day or within calendar 3 days</a:t>
            </a:r>
          </a:p>
        </p:txBody>
      </p:sp>
      <p:cxnSp>
        <p:nvCxnSpPr>
          <p:cNvPr id="84" name="AutoShape 5"/>
          <p:cNvCxnSpPr>
            <a:cxnSpLocks noChangeShapeType="1"/>
            <a:stCxn id="17" idx="2"/>
            <a:endCxn id="82" idx="0"/>
          </p:cNvCxnSpPr>
          <p:nvPr/>
        </p:nvCxnSpPr>
        <p:spPr bwMode="auto">
          <a:xfrm flipH="1">
            <a:off x="3987349" y="6410546"/>
            <a:ext cx="1" cy="19927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8" name="AutoShape 5"/>
          <p:cNvCxnSpPr>
            <a:cxnSpLocks noChangeShapeType="1"/>
          </p:cNvCxnSpPr>
          <p:nvPr/>
        </p:nvCxnSpPr>
        <p:spPr bwMode="auto">
          <a:xfrm flipH="1">
            <a:off x="4011820" y="6941163"/>
            <a:ext cx="1" cy="19927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2" name="AutoShape 5"/>
          <p:cNvCxnSpPr>
            <a:cxnSpLocks noChangeShapeType="1"/>
            <a:stCxn id="28" idx="1"/>
            <a:endCxn id="17" idx="3"/>
          </p:cNvCxnSpPr>
          <p:nvPr/>
        </p:nvCxnSpPr>
        <p:spPr bwMode="auto">
          <a:xfrm flipH="1">
            <a:off x="4776538" y="6244759"/>
            <a:ext cx="404302" cy="11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1" name="Text Box 48"/>
          <p:cNvSpPr txBox="1">
            <a:spLocks noChangeArrowheads="1"/>
          </p:cNvSpPr>
          <p:nvPr/>
        </p:nvSpPr>
        <p:spPr bwMode="auto">
          <a:xfrm>
            <a:off x="4780790" y="6059637"/>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sp>
        <p:nvSpPr>
          <p:cNvPr id="112" name="Text Box 48"/>
          <p:cNvSpPr txBox="1">
            <a:spLocks noChangeArrowheads="1"/>
          </p:cNvSpPr>
          <p:nvPr/>
        </p:nvSpPr>
        <p:spPr bwMode="auto">
          <a:xfrm>
            <a:off x="3949417" y="6410546"/>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113" name="AutoShape 12"/>
          <p:cNvCxnSpPr>
            <a:cxnSpLocks noChangeShapeType="1"/>
            <a:stCxn id="17" idx="1"/>
          </p:cNvCxnSpPr>
          <p:nvPr/>
        </p:nvCxnSpPr>
        <p:spPr bwMode="auto">
          <a:xfrm rot="10800000" flipV="1">
            <a:off x="2571861" y="6244876"/>
            <a:ext cx="626300" cy="895564"/>
          </a:xfrm>
          <a:prstGeom prst="bentConnector2">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116" name="Text Box 48"/>
          <p:cNvSpPr txBox="1">
            <a:spLocks noChangeArrowheads="1"/>
          </p:cNvSpPr>
          <p:nvPr/>
        </p:nvSpPr>
        <p:spPr bwMode="auto">
          <a:xfrm>
            <a:off x="2649970" y="6072269"/>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pic>
        <p:nvPicPr>
          <p:cNvPr id="38"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663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10789" y="2615586"/>
            <a:ext cx="2946640" cy="507831"/>
          </a:xfrm>
          <a:prstGeom prst="rect">
            <a:avLst/>
          </a:prstGeom>
          <a:noFill/>
          <a:ln>
            <a:solidFill>
              <a:schemeClr val="tx1"/>
            </a:solidFill>
          </a:ln>
        </p:spPr>
        <p:txBody>
          <a:bodyPr wrap="none" rtlCol="0">
            <a:spAutoFit/>
          </a:bodyPr>
          <a:lstStyle/>
          <a:p>
            <a:r>
              <a:rPr lang="en-GB" sz="900" dirty="0">
                <a:cs typeface="Cambria"/>
              </a:rPr>
              <a:t>Stage: Potentially T1-3 N0-2 M0  (N2 non-bulky; i.e. &lt;3cm)</a:t>
            </a:r>
          </a:p>
          <a:p>
            <a:r>
              <a:rPr lang="en-GB" sz="900" dirty="0">
                <a:cs typeface="Cambria"/>
              </a:rPr>
              <a:t>Or locally advanced; potential for radical RT? </a:t>
            </a:r>
          </a:p>
          <a:p>
            <a:r>
              <a:rPr lang="en-GB" sz="900" dirty="0">
                <a:cs typeface="Cambria"/>
              </a:rPr>
              <a:t>May include selected patients with </a:t>
            </a:r>
            <a:r>
              <a:rPr lang="en-GB" sz="900" dirty="0" err="1">
                <a:cs typeface="Cambria"/>
              </a:rPr>
              <a:t>oligometastatic</a:t>
            </a:r>
            <a:r>
              <a:rPr lang="en-GB" sz="900" dirty="0">
                <a:cs typeface="Cambria"/>
              </a:rPr>
              <a:t> disease</a:t>
            </a:r>
          </a:p>
        </p:txBody>
      </p:sp>
      <p:sp>
        <p:nvSpPr>
          <p:cNvPr id="11" name="TextBox 10"/>
          <p:cNvSpPr txBox="1"/>
          <p:nvPr/>
        </p:nvSpPr>
        <p:spPr>
          <a:xfrm>
            <a:off x="2217186" y="4237446"/>
            <a:ext cx="1379162" cy="230832"/>
          </a:xfrm>
          <a:prstGeom prst="rect">
            <a:avLst/>
          </a:prstGeom>
          <a:noFill/>
          <a:ln>
            <a:solidFill>
              <a:schemeClr val="tx1"/>
            </a:solidFill>
          </a:ln>
        </p:spPr>
        <p:txBody>
          <a:bodyPr wrap="square" rtlCol="0">
            <a:spAutoFit/>
          </a:bodyPr>
          <a:lstStyle/>
          <a:p>
            <a:pPr algn="ctr"/>
            <a:r>
              <a:rPr lang="en-GB" sz="900" dirty="0">
                <a:cs typeface="Cambria"/>
              </a:rPr>
              <a:t>Simultaneous fast track:</a:t>
            </a:r>
          </a:p>
        </p:txBody>
      </p:sp>
      <p:sp>
        <p:nvSpPr>
          <p:cNvPr id="13" name="TextBox 12"/>
          <p:cNvSpPr txBox="1"/>
          <p:nvPr/>
        </p:nvSpPr>
        <p:spPr>
          <a:xfrm>
            <a:off x="5718174" y="4749357"/>
            <a:ext cx="841375" cy="646331"/>
          </a:xfrm>
          <a:prstGeom prst="rect">
            <a:avLst/>
          </a:prstGeom>
          <a:noFill/>
          <a:ln>
            <a:solidFill>
              <a:schemeClr val="tx1"/>
            </a:solidFill>
          </a:ln>
        </p:spPr>
        <p:txBody>
          <a:bodyPr wrap="square" rtlCol="0">
            <a:spAutoFit/>
          </a:bodyPr>
          <a:lstStyle/>
          <a:p>
            <a:pPr algn="ctr"/>
            <a:r>
              <a:rPr lang="en-GB" sz="900" dirty="0">
                <a:cs typeface="Cambria"/>
              </a:rPr>
              <a:t>Usual diagnosis and staging pathway</a:t>
            </a:r>
          </a:p>
        </p:txBody>
      </p:sp>
      <p:sp>
        <p:nvSpPr>
          <p:cNvPr id="14" name="TextBox 13"/>
          <p:cNvSpPr txBox="1"/>
          <p:nvPr/>
        </p:nvSpPr>
        <p:spPr>
          <a:xfrm>
            <a:off x="543529" y="4662072"/>
            <a:ext cx="1998363" cy="923330"/>
          </a:xfrm>
          <a:prstGeom prst="rect">
            <a:avLst/>
          </a:prstGeom>
          <a:noFill/>
          <a:ln>
            <a:solidFill>
              <a:schemeClr val="tx1"/>
            </a:solidFill>
          </a:ln>
        </p:spPr>
        <p:txBody>
          <a:bodyPr wrap="square" rtlCol="0">
            <a:spAutoFit/>
          </a:bodyPr>
          <a:lstStyle/>
          <a:p>
            <a:r>
              <a:rPr lang="en-GB" sz="900" b="1" dirty="0">
                <a:cs typeface="Cambria"/>
              </a:rPr>
              <a:t>Patients with borderline fitness</a:t>
            </a:r>
            <a:r>
              <a:rPr lang="en-GB" sz="900" b="1" baseline="30000" dirty="0">
                <a:cs typeface="Cambria"/>
              </a:rPr>
              <a:t>$</a:t>
            </a:r>
            <a:r>
              <a:rPr lang="en-GB" sz="900" b="1" dirty="0">
                <a:cs typeface="Cambria"/>
              </a:rPr>
              <a:t> add:</a:t>
            </a:r>
          </a:p>
          <a:p>
            <a:pPr marL="171450" indent="-171450">
              <a:buFont typeface="Arial" panose="020B0604020202020204" pitchFamily="34" charset="0"/>
              <a:buChar char="•"/>
            </a:pPr>
            <a:r>
              <a:rPr lang="en-GB" sz="900" dirty="0">
                <a:cs typeface="Cambria"/>
              </a:rPr>
              <a:t>Preoperative rehabilitation</a:t>
            </a:r>
          </a:p>
          <a:p>
            <a:pPr marL="171450" indent="-171450">
              <a:buFont typeface="Arial"/>
              <a:buChar char="•"/>
            </a:pPr>
            <a:r>
              <a:rPr lang="en-GB" sz="900" dirty="0">
                <a:cs typeface="Cambria"/>
              </a:rPr>
              <a:t>Shuttle walk test / CPEX / ECHO</a:t>
            </a:r>
          </a:p>
          <a:p>
            <a:pPr marL="171450" indent="-171450">
              <a:buFont typeface="Arial"/>
              <a:buChar char="•"/>
            </a:pPr>
            <a:r>
              <a:rPr lang="en-GB" sz="900" dirty="0">
                <a:cs typeface="Cambria"/>
              </a:rPr>
              <a:t>Perfusion scan if required</a:t>
            </a:r>
          </a:p>
          <a:p>
            <a:pPr marL="171450" indent="-171450">
              <a:buFont typeface="Arial"/>
              <a:buChar char="•"/>
            </a:pPr>
            <a:r>
              <a:rPr lang="en-GB" sz="900" dirty="0">
                <a:cs typeface="Cambria"/>
              </a:rPr>
              <a:t>Early cardiology assessment for cardiac co-morbidity</a:t>
            </a:r>
          </a:p>
        </p:txBody>
      </p:sp>
      <p:sp>
        <p:nvSpPr>
          <p:cNvPr id="15" name="TextBox 14"/>
          <p:cNvSpPr txBox="1"/>
          <p:nvPr/>
        </p:nvSpPr>
        <p:spPr>
          <a:xfrm>
            <a:off x="543529" y="-5650"/>
            <a:ext cx="6016020" cy="492443"/>
          </a:xfrm>
          <a:prstGeom prst="rect">
            <a:avLst/>
          </a:prstGeom>
          <a:noFill/>
        </p:spPr>
        <p:txBody>
          <a:bodyPr wrap="square" rtlCol="0">
            <a:spAutoFit/>
          </a:bodyPr>
          <a:lstStyle/>
          <a:p>
            <a:pPr algn="ctr"/>
            <a:r>
              <a:rPr lang="en-GB" sz="1400" b="1" dirty="0"/>
              <a:t>Pathway detail 4</a:t>
            </a:r>
          </a:p>
          <a:p>
            <a:pPr algn="ctr"/>
            <a:r>
              <a:rPr lang="en-GB" sz="1200" b="1" dirty="0"/>
              <a:t>National Optimum Curative Intent Management Pathway</a:t>
            </a:r>
          </a:p>
        </p:txBody>
      </p:sp>
      <p:sp>
        <p:nvSpPr>
          <p:cNvPr id="28" name="Text Box 33"/>
          <p:cNvSpPr txBox="1">
            <a:spLocks noChangeArrowheads="1"/>
          </p:cNvSpPr>
          <p:nvPr/>
        </p:nvSpPr>
        <p:spPr bwMode="auto">
          <a:xfrm>
            <a:off x="1753750" y="3352419"/>
            <a:ext cx="2307041" cy="63321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n-lt"/>
                <a:ea typeface="ÇlÇr ñæí©" charset="0"/>
                <a:cs typeface="Cambria"/>
              </a:rPr>
              <a:t>Potentially fit</a:t>
            </a:r>
            <a:r>
              <a:rPr kumimoji="0" lang="en-GB" sz="900" b="0" i="0" u="none" strike="noStrike" cap="none" normalizeH="0" dirty="0">
                <a:ln>
                  <a:noFill/>
                </a:ln>
                <a:solidFill>
                  <a:schemeClr val="tx1"/>
                </a:solidFill>
                <a:effectLst/>
                <a:latin typeface="+mn-lt"/>
                <a:ea typeface="ÇlÇr ñæí©" charset="0"/>
                <a:cs typeface="Cambria"/>
              </a:rPr>
              <a:t> enough for </a:t>
            </a:r>
            <a:r>
              <a:rPr lang="en-GB" sz="900" dirty="0">
                <a:latin typeface="+mn-lt"/>
                <a:ea typeface="ÇlÇr ñæí©" charset="0"/>
                <a:cs typeface="Cambria"/>
              </a:rPr>
              <a:t>treatment with curative intent and willing to consider this? </a:t>
            </a:r>
            <a:endParaRPr kumimoji="0" lang="en-GB" sz="900" b="0" i="0" u="none" strike="noStrike" cap="none" normalizeH="0" baseline="0" dirty="0">
              <a:ln>
                <a:noFill/>
              </a:ln>
              <a:solidFill>
                <a:schemeClr val="tx1"/>
              </a:solidFill>
              <a:effectLst/>
              <a:latin typeface="+mn-lt"/>
              <a:ea typeface="ÇlÇr ñæí©" charset="0"/>
              <a:cs typeface="Cambria"/>
            </a:endParaRPr>
          </a:p>
          <a:p>
            <a:pPr lvl="0" algn="ctr" defTabSz="914400"/>
            <a:r>
              <a:rPr lang="en-GB" sz="900" dirty="0">
                <a:latin typeface="+mn-lt"/>
                <a:ea typeface="ÇlÇr ñæí©" charset="0"/>
                <a:cs typeface="Cambria"/>
              </a:rPr>
              <a:t>(Ensure low threshold for proceeding with work up for curative treatment)</a:t>
            </a:r>
          </a:p>
          <a:p>
            <a:pPr lvl="0" algn="ctr" defTabSz="914400"/>
            <a:endParaRPr lang="en-GB" sz="900" dirty="0">
              <a:latin typeface="+mn-lt"/>
              <a:ea typeface="ÇlÇr ñæí©" charset="0"/>
              <a:cs typeface="Cambria"/>
            </a:endParaRPr>
          </a:p>
          <a:p>
            <a:pPr lvl="0" algn="ctr" defTabSz="914400"/>
            <a:endParaRPr lang="en-GB" sz="900" dirty="0">
              <a:latin typeface="+mn-lt"/>
              <a:ea typeface="ÇlÇr ñæí©" charset="0"/>
              <a:cs typeface="Cambria"/>
            </a:endParaRPr>
          </a:p>
          <a:p>
            <a:pPr lvl="0" algn="ctr" defTabSz="914400"/>
            <a:endParaRPr lang="en-GB" sz="900" dirty="0">
              <a:latin typeface="+mn-lt"/>
              <a:ea typeface="ÇlÇr ñæí©" charset="0"/>
              <a:cs typeface="Cambria"/>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n-lt"/>
              <a:cs typeface="Cambria"/>
            </a:endParaRPr>
          </a:p>
        </p:txBody>
      </p:sp>
      <p:sp>
        <p:nvSpPr>
          <p:cNvPr id="29" name="Text Box 35"/>
          <p:cNvSpPr txBox="1">
            <a:spLocks noChangeArrowheads="1"/>
          </p:cNvSpPr>
          <p:nvPr/>
        </p:nvSpPr>
        <p:spPr bwMode="auto">
          <a:xfrm>
            <a:off x="1673921" y="1878758"/>
            <a:ext cx="2540144" cy="5078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n-lt"/>
                <a:ea typeface="ÇlÇr ñæí©" charset="0"/>
                <a:cs typeface="Cambria"/>
              </a:rPr>
              <a:t>Fast track lung cancer clinic </a:t>
            </a:r>
          </a:p>
          <a:p>
            <a:pPr algn="ctr" defTabSz="914400"/>
            <a:r>
              <a:rPr lang="en-GB" sz="900" dirty="0">
                <a:latin typeface="+mn-lt"/>
                <a:ea typeface="ÇlÇr ñæí©" charset="0"/>
                <a:cs typeface="Cambria"/>
              </a:rPr>
              <a:t>± diagnostic planning meeting / Diagnostic MDT</a:t>
            </a:r>
            <a:endParaRPr lang="en-GB" sz="900" dirty="0">
              <a:latin typeface="+mn-lt"/>
              <a:cs typeface="Cambria"/>
            </a:endParaRPr>
          </a:p>
          <a:p>
            <a:pPr algn="ctr" defTabSz="914400"/>
            <a:r>
              <a:rPr lang="en-GB" sz="900" dirty="0">
                <a:latin typeface="+mj-lt"/>
                <a:ea typeface="ÇlÇr ñæí©" charset="0"/>
                <a:cs typeface="Cambria"/>
              </a:rPr>
              <a:t>Assessment by lung </a:t>
            </a:r>
            <a:r>
              <a:rPr lang="en-GB" sz="900" dirty="0">
                <a:latin typeface="+mn-lt"/>
                <a:ea typeface="ÇlÇr ñæí©" charset="0"/>
                <a:cs typeface="Cambria"/>
              </a:rPr>
              <a:t>cancer nurse specialist*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i="0" u="none" strike="noStrike" cap="none" normalizeH="0" baseline="0" dirty="0">
              <a:ln>
                <a:noFill/>
              </a:ln>
              <a:solidFill>
                <a:schemeClr val="tx1"/>
              </a:solidFill>
              <a:effectLst/>
              <a:latin typeface="+mn-lt"/>
              <a:cs typeface="Cambria"/>
            </a:endParaRPr>
          </a:p>
        </p:txBody>
      </p:sp>
      <p:cxnSp>
        <p:nvCxnSpPr>
          <p:cNvPr id="48" name="AutoShape 5"/>
          <p:cNvCxnSpPr>
            <a:cxnSpLocks noChangeShapeType="1"/>
          </p:cNvCxnSpPr>
          <p:nvPr/>
        </p:nvCxnSpPr>
        <p:spPr bwMode="auto">
          <a:xfrm>
            <a:off x="2896606" y="2386589"/>
            <a:ext cx="0" cy="2290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AutoShape 5"/>
          <p:cNvCxnSpPr>
            <a:cxnSpLocks noChangeShapeType="1"/>
          </p:cNvCxnSpPr>
          <p:nvPr/>
        </p:nvCxnSpPr>
        <p:spPr bwMode="auto">
          <a:xfrm>
            <a:off x="2891590" y="3123421"/>
            <a:ext cx="0" cy="22899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4" name="Text Box 23"/>
          <p:cNvSpPr txBox="1">
            <a:spLocks noChangeArrowheads="1"/>
          </p:cNvSpPr>
          <p:nvPr/>
        </p:nvSpPr>
        <p:spPr bwMode="auto">
          <a:xfrm>
            <a:off x="943413" y="6036051"/>
            <a:ext cx="3911600" cy="23556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a:ln>
                  <a:noFill/>
                </a:ln>
                <a:solidFill>
                  <a:schemeClr val="tx1"/>
                </a:solidFill>
                <a:effectLst/>
                <a:latin typeface="+mn-lt"/>
                <a:ea typeface="ÇlÇr ñæí©" charset="0"/>
              </a:rPr>
              <a:t>Full MDT </a:t>
            </a:r>
            <a:r>
              <a:rPr kumimoji="0" lang="en-GB" sz="900" b="1" i="0" u="none" strike="noStrike" cap="none" normalizeH="0" baseline="0" dirty="0">
                <a:ln>
                  <a:noFill/>
                </a:ln>
                <a:solidFill>
                  <a:schemeClr val="tx1"/>
                </a:solidFill>
                <a:effectLst/>
                <a:latin typeface="+mn-lt"/>
                <a:ea typeface="ÇlÇr ñæí©" charset="0"/>
              </a:rPr>
              <a:t>Discussion of treatment options or further investigation</a:t>
            </a:r>
            <a:endParaRPr kumimoji="0" lang="en-GB" sz="900" b="0" i="0" u="none" strike="noStrike" cap="none" normalizeH="0" baseline="0" dirty="0">
              <a:ln>
                <a:noFill/>
              </a:ln>
              <a:solidFill>
                <a:schemeClr val="tx1"/>
              </a:solidFill>
              <a:effectLst/>
              <a:latin typeface="+mn-lt"/>
            </a:endParaRPr>
          </a:p>
        </p:txBody>
      </p:sp>
      <p:sp>
        <p:nvSpPr>
          <p:cNvPr id="57" name="Text Box 53"/>
          <p:cNvSpPr txBox="1">
            <a:spLocks noChangeArrowheads="1"/>
          </p:cNvSpPr>
          <p:nvPr/>
        </p:nvSpPr>
        <p:spPr bwMode="auto">
          <a:xfrm>
            <a:off x="2041963" y="7726617"/>
            <a:ext cx="1714500" cy="35048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OPA with treating specialist (within</a:t>
            </a:r>
            <a:r>
              <a:rPr kumimoji="0" lang="en-GB" sz="900" i="0" u="none" strike="noStrike" cap="none" normalizeH="0" dirty="0">
                <a:ln>
                  <a:noFill/>
                </a:ln>
                <a:solidFill>
                  <a:schemeClr val="tx1"/>
                </a:solidFill>
                <a:effectLst/>
                <a:latin typeface="+mn-lt"/>
                <a:ea typeface="ÇlÇr ñæí©" charset="0"/>
              </a:rPr>
              <a:t> 3 working days)</a:t>
            </a:r>
            <a:endParaRPr kumimoji="0" lang="en-GB" sz="900" i="0" u="none" strike="noStrike" cap="none" normalizeH="0" baseline="0" dirty="0">
              <a:ln>
                <a:noFill/>
              </a:ln>
              <a:solidFill>
                <a:schemeClr val="tx1"/>
              </a:solidFill>
              <a:effectLst/>
              <a:latin typeface="+mn-lt"/>
            </a:endParaRPr>
          </a:p>
        </p:txBody>
      </p:sp>
      <p:sp>
        <p:nvSpPr>
          <p:cNvPr id="60" name="Text Box 53"/>
          <p:cNvSpPr txBox="1">
            <a:spLocks noChangeArrowheads="1"/>
          </p:cNvSpPr>
          <p:nvPr/>
        </p:nvSpPr>
        <p:spPr bwMode="auto">
          <a:xfrm>
            <a:off x="1162870" y="8736781"/>
            <a:ext cx="3531233" cy="257157"/>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First Treatment</a:t>
            </a:r>
            <a:endParaRPr kumimoji="0" lang="en-GB" sz="900" i="0" u="none" strike="noStrike" cap="none" normalizeH="0" baseline="0" dirty="0">
              <a:ln>
                <a:noFill/>
              </a:ln>
              <a:solidFill>
                <a:schemeClr val="tx1"/>
              </a:solidFill>
              <a:effectLst/>
              <a:latin typeface="+mn-lt"/>
            </a:endParaRPr>
          </a:p>
        </p:txBody>
      </p:sp>
      <p:cxnSp>
        <p:nvCxnSpPr>
          <p:cNvPr id="61" name="AutoShape 3"/>
          <p:cNvCxnSpPr>
            <a:cxnSpLocks noChangeShapeType="1"/>
            <a:stCxn id="57" idx="2"/>
            <a:endCxn id="90" idx="0"/>
          </p:cNvCxnSpPr>
          <p:nvPr/>
        </p:nvCxnSpPr>
        <p:spPr bwMode="auto">
          <a:xfrm>
            <a:off x="2899213" y="8077098"/>
            <a:ext cx="0" cy="1893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2" name="AutoShape 5"/>
          <p:cNvCxnSpPr>
            <a:cxnSpLocks noChangeShapeType="1"/>
          </p:cNvCxnSpPr>
          <p:nvPr/>
        </p:nvCxnSpPr>
        <p:spPr bwMode="auto">
          <a:xfrm flipH="1">
            <a:off x="2898196" y="3985175"/>
            <a:ext cx="1017" cy="24465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7" name="AutoShape 5"/>
          <p:cNvCxnSpPr>
            <a:cxnSpLocks noChangeShapeType="1"/>
            <a:stCxn id="13" idx="2"/>
            <a:endCxn id="54" idx="3"/>
          </p:cNvCxnSpPr>
          <p:nvPr/>
        </p:nvCxnSpPr>
        <p:spPr bwMode="auto">
          <a:xfrm rot="5400000">
            <a:off x="5117864" y="5132838"/>
            <a:ext cx="758148" cy="1283849"/>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0" name="Text Box 36"/>
          <p:cNvSpPr txBox="1">
            <a:spLocks noChangeArrowheads="1"/>
          </p:cNvSpPr>
          <p:nvPr/>
        </p:nvSpPr>
        <p:spPr bwMode="auto">
          <a:xfrm>
            <a:off x="2508688" y="8266481"/>
            <a:ext cx="781050" cy="3141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Further investigation(s)?</a:t>
            </a:r>
            <a:endParaRPr kumimoji="0" lang="en-GB" sz="2400" b="0" i="0" u="none" strike="noStrike" cap="none" normalizeH="0" baseline="0" dirty="0">
              <a:ln>
                <a:noFill/>
              </a:ln>
              <a:solidFill>
                <a:schemeClr val="tx1"/>
              </a:solidFill>
              <a:effectLst/>
              <a:latin typeface="+mn-lt"/>
            </a:endParaRPr>
          </a:p>
        </p:txBody>
      </p:sp>
      <p:cxnSp>
        <p:nvCxnSpPr>
          <p:cNvPr id="93" name="AutoShape 55"/>
          <p:cNvCxnSpPr>
            <a:cxnSpLocks noChangeShapeType="1"/>
            <a:endCxn id="57" idx="3"/>
          </p:cNvCxnSpPr>
          <p:nvPr/>
        </p:nvCxnSpPr>
        <p:spPr bwMode="auto">
          <a:xfrm rot="5400000" flipH="1" flipV="1">
            <a:off x="3261371" y="7937272"/>
            <a:ext cx="530505" cy="459679"/>
          </a:xfrm>
          <a:prstGeom prst="bentConnector4">
            <a:avLst>
              <a:gd name="adj1" fmla="val 1884"/>
              <a:gd name="adj2" fmla="val 14973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6" name="AutoShape 3"/>
          <p:cNvCxnSpPr>
            <a:cxnSpLocks noChangeShapeType="1"/>
          </p:cNvCxnSpPr>
          <p:nvPr/>
        </p:nvCxnSpPr>
        <p:spPr bwMode="auto">
          <a:xfrm>
            <a:off x="2905050" y="8580608"/>
            <a:ext cx="0" cy="15414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0" name="Text Box 35"/>
          <p:cNvSpPr txBox="1">
            <a:spLocks noChangeArrowheads="1"/>
          </p:cNvSpPr>
          <p:nvPr/>
        </p:nvSpPr>
        <p:spPr bwMode="auto">
          <a:xfrm>
            <a:off x="2909845" y="8550464"/>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101" name="Text Box 35"/>
          <p:cNvSpPr txBox="1">
            <a:spLocks noChangeArrowheads="1"/>
          </p:cNvSpPr>
          <p:nvPr/>
        </p:nvSpPr>
        <p:spPr bwMode="auto">
          <a:xfrm>
            <a:off x="3940409" y="8113858"/>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cxnSp>
        <p:nvCxnSpPr>
          <p:cNvPr id="125" name="AutoShape 5"/>
          <p:cNvCxnSpPr>
            <a:cxnSpLocks noChangeShapeType="1"/>
            <a:stCxn id="28" idx="3"/>
            <a:endCxn id="13" idx="0"/>
          </p:cNvCxnSpPr>
          <p:nvPr/>
        </p:nvCxnSpPr>
        <p:spPr bwMode="auto">
          <a:xfrm>
            <a:off x="4060791" y="3669029"/>
            <a:ext cx="2078071" cy="1080328"/>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8" name="Text Box 35"/>
          <p:cNvSpPr txBox="1">
            <a:spLocks noChangeArrowheads="1"/>
          </p:cNvSpPr>
          <p:nvPr/>
        </p:nvSpPr>
        <p:spPr bwMode="auto">
          <a:xfrm>
            <a:off x="4124046" y="3467479"/>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129" name="Text Box 35"/>
          <p:cNvSpPr txBox="1">
            <a:spLocks noChangeArrowheads="1"/>
          </p:cNvSpPr>
          <p:nvPr/>
        </p:nvSpPr>
        <p:spPr bwMode="auto">
          <a:xfrm>
            <a:off x="2906767" y="4015397"/>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sp>
        <p:nvSpPr>
          <p:cNvPr id="132" name="TextBox 131"/>
          <p:cNvSpPr txBox="1"/>
          <p:nvPr/>
        </p:nvSpPr>
        <p:spPr>
          <a:xfrm>
            <a:off x="2923720" y="4662072"/>
            <a:ext cx="2635527" cy="1061829"/>
          </a:xfrm>
          <a:prstGeom prst="rect">
            <a:avLst/>
          </a:prstGeom>
          <a:noFill/>
          <a:ln>
            <a:solidFill>
              <a:schemeClr val="tx1"/>
            </a:solidFill>
          </a:ln>
        </p:spPr>
        <p:txBody>
          <a:bodyPr wrap="square" rtlCol="0">
            <a:spAutoFit/>
          </a:bodyPr>
          <a:lstStyle/>
          <a:p>
            <a:r>
              <a:rPr lang="en-GB" sz="900" b="1" dirty="0">
                <a:cs typeface="Cambria"/>
              </a:rPr>
              <a:t>All patients:</a:t>
            </a:r>
          </a:p>
          <a:p>
            <a:pPr marL="171450" indent="-171450">
              <a:buFont typeface="Arial"/>
              <a:buChar char="•"/>
            </a:pPr>
            <a:r>
              <a:rPr lang="en-GB" sz="900" dirty="0">
                <a:cs typeface="Cambria"/>
              </a:rPr>
              <a:t>Medical optimisation (incl. smoking cessation)</a:t>
            </a:r>
          </a:p>
          <a:p>
            <a:pPr marL="171450" indent="-171450">
              <a:buFont typeface="Arial"/>
              <a:buChar char="•"/>
            </a:pPr>
            <a:r>
              <a:rPr lang="en-GB" sz="900" dirty="0">
                <a:cs typeface="Cambria"/>
              </a:rPr>
              <a:t>PET-CT (within 5 calendar days)</a:t>
            </a:r>
          </a:p>
          <a:p>
            <a:pPr marL="171450" indent="-171450">
              <a:buFont typeface="Arial"/>
              <a:buChar char="•"/>
            </a:pPr>
            <a:r>
              <a:rPr lang="en-GB" sz="900" dirty="0">
                <a:cs typeface="Cambria"/>
              </a:rPr>
              <a:t>Diagnostic and staging tests, inc. brain imaging</a:t>
            </a:r>
          </a:p>
          <a:p>
            <a:pPr marL="171450" indent="-171450">
              <a:buFont typeface="Arial"/>
              <a:buChar char="•"/>
            </a:pPr>
            <a:r>
              <a:rPr lang="en-GB" sz="900" dirty="0">
                <a:cs typeface="Cambria"/>
              </a:rPr>
              <a:t>Spirometry ±TLCO</a:t>
            </a:r>
          </a:p>
          <a:p>
            <a:pPr marL="171450" indent="-171450">
              <a:buFont typeface="Arial"/>
              <a:buChar char="•"/>
            </a:pPr>
            <a:r>
              <a:rPr lang="en-GB" sz="900" dirty="0">
                <a:cs typeface="Cambria"/>
              </a:rPr>
              <a:t>Complete all tests within 14 calendar days</a:t>
            </a:r>
          </a:p>
          <a:p>
            <a:pPr marL="171450" indent="-171450">
              <a:buFont typeface="Arial"/>
              <a:buChar char="•"/>
            </a:pPr>
            <a:r>
              <a:rPr lang="en-GB" sz="900" dirty="0">
                <a:cs typeface="Cambria"/>
              </a:rPr>
              <a:t>Alert surgeons / clinical oncology</a:t>
            </a:r>
          </a:p>
        </p:txBody>
      </p:sp>
      <p:cxnSp>
        <p:nvCxnSpPr>
          <p:cNvPr id="139" name="AutoShape 5"/>
          <p:cNvCxnSpPr>
            <a:cxnSpLocks noChangeShapeType="1"/>
            <a:endCxn id="132" idx="0"/>
          </p:cNvCxnSpPr>
          <p:nvPr/>
        </p:nvCxnSpPr>
        <p:spPr bwMode="auto">
          <a:xfrm>
            <a:off x="3596348" y="4348537"/>
            <a:ext cx="645136" cy="313535"/>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2" name="AutoShape 5"/>
          <p:cNvCxnSpPr>
            <a:cxnSpLocks noChangeShapeType="1"/>
            <a:endCxn id="14" idx="0"/>
          </p:cNvCxnSpPr>
          <p:nvPr/>
        </p:nvCxnSpPr>
        <p:spPr bwMode="auto">
          <a:xfrm rot="10800000" flipV="1">
            <a:off x="1542712" y="4352860"/>
            <a:ext cx="674481" cy="309211"/>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0" name="AutoShape 5"/>
          <p:cNvCxnSpPr>
            <a:cxnSpLocks noChangeShapeType="1"/>
            <a:stCxn id="132" idx="2"/>
            <a:endCxn id="54" idx="0"/>
          </p:cNvCxnSpPr>
          <p:nvPr/>
        </p:nvCxnSpPr>
        <p:spPr bwMode="auto">
          <a:xfrm rot="5400000">
            <a:off x="3414274" y="5208841"/>
            <a:ext cx="312150" cy="1342271"/>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 name="AutoShape 5"/>
          <p:cNvCxnSpPr>
            <a:cxnSpLocks noChangeShapeType="1"/>
            <a:stCxn id="14" idx="2"/>
            <a:endCxn id="54" idx="0"/>
          </p:cNvCxnSpPr>
          <p:nvPr/>
        </p:nvCxnSpPr>
        <p:spPr bwMode="auto">
          <a:xfrm rot="16200000" flipH="1">
            <a:off x="1995638" y="5132475"/>
            <a:ext cx="450649" cy="1356502"/>
          </a:xfrm>
          <a:prstGeom prst="bentConnector3">
            <a:avLst>
              <a:gd name="adj1" fmla="val 655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2" name="Text Box 35"/>
          <p:cNvSpPr txBox="1">
            <a:spLocks noChangeArrowheads="1"/>
          </p:cNvSpPr>
          <p:nvPr/>
        </p:nvSpPr>
        <p:spPr bwMode="auto">
          <a:xfrm>
            <a:off x="2915338" y="3123420"/>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cxnSp>
        <p:nvCxnSpPr>
          <p:cNvPr id="70" name="AutoShape 5"/>
          <p:cNvCxnSpPr>
            <a:cxnSpLocks noChangeShapeType="1"/>
            <a:stCxn id="8" idx="3"/>
          </p:cNvCxnSpPr>
          <p:nvPr/>
        </p:nvCxnSpPr>
        <p:spPr bwMode="auto">
          <a:xfrm>
            <a:off x="4357429" y="2869502"/>
            <a:ext cx="2030671" cy="1879855"/>
          </a:xfrm>
          <a:prstGeom prst="bentConnector3">
            <a:avLst>
              <a:gd name="adj1" fmla="val 100033"/>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2" name="Text Box 35"/>
          <p:cNvSpPr txBox="1">
            <a:spLocks noChangeArrowheads="1"/>
          </p:cNvSpPr>
          <p:nvPr/>
        </p:nvSpPr>
        <p:spPr bwMode="auto">
          <a:xfrm>
            <a:off x="4357429" y="2677080"/>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49" name="TextBox 48"/>
          <p:cNvSpPr txBox="1"/>
          <p:nvPr/>
        </p:nvSpPr>
        <p:spPr>
          <a:xfrm>
            <a:off x="357181" y="472594"/>
            <a:ext cx="6202369" cy="1323439"/>
          </a:xfrm>
          <a:prstGeom prst="rect">
            <a:avLst/>
          </a:prstGeom>
          <a:noFill/>
        </p:spPr>
        <p:txBody>
          <a:bodyPr wrap="square" rtlCol="0">
            <a:spAutoFit/>
          </a:bodyPr>
          <a:lstStyle/>
          <a:p>
            <a:pPr algn="just"/>
            <a:r>
              <a:rPr lang="en-GB" sz="1000" dirty="0"/>
              <a:t>Patients who are potentially suitable for curative treatment usually require multiple investigations to accurately assess their diagnosis, stage and fitness. The capacity to provide rapid access to these investigations may be limited and so the logistics of scheduling needs to be optimised to prevent long waiting times. This pathway fast tracks these patients by requesting tests concurrently, supported by pre-planned availability of urgent test appointments e.g. lung biopsy, bronchoscopy, endobronchial ultrasound, </a:t>
            </a:r>
            <a:r>
              <a:rPr lang="en-GB" sz="1000" dirty="0" err="1"/>
              <a:t>mediastinoscopy</a:t>
            </a:r>
            <a:r>
              <a:rPr lang="en-GB" sz="1000" dirty="0"/>
              <a:t>, ECHO and complex lung function. Reference should be made to the NICE guidelines for the investigation and management of suspected lung cancer. To prevent delays in treatment, consider early notification of thoracic surgeons or clinical oncology to help with scheduling.</a:t>
            </a:r>
          </a:p>
        </p:txBody>
      </p:sp>
      <p:sp>
        <p:nvSpPr>
          <p:cNvPr id="63" name="Text Box 36"/>
          <p:cNvSpPr txBox="1">
            <a:spLocks noChangeArrowheads="1"/>
          </p:cNvSpPr>
          <p:nvPr/>
        </p:nvSpPr>
        <p:spPr bwMode="auto">
          <a:xfrm>
            <a:off x="2355780" y="6529292"/>
            <a:ext cx="1095714" cy="1802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Further investigation(s)?</a:t>
            </a:r>
            <a:endParaRPr kumimoji="0" lang="en-GB" sz="2400" b="0" i="0" u="none" strike="noStrike" cap="none" normalizeH="0" baseline="0" dirty="0">
              <a:ln>
                <a:noFill/>
              </a:ln>
              <a:solidFill>
                <a:schemeClr val="tx1"/>
              </a:solidFill>
              <a:effectLst/>
              <a:latin typeface="+mn-lt"/>
            </a:endParaRPr>
          </a:p>
        </p:txBody>
      </p:sp>
      <p:sp>
        <p:nvSpPr>
          <p:cNvPr id="64" name="Text Box 51"/>
          <p:cNvSpPr txBox="1">
            <a:spLocks noChangeArrowheads="1"/>
          </p:cNvSpPr>
          <p:nvPr/>
        </p:nvSpPr>
        <p:spPr bwMode="auto">
          <a:xfrm>
            <a:off x="2013387" y="6932753"/>
            <a:ext cx="1771652" cy="5714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Follow-up Lung Cancer Clinic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Cancer confirmed and treatment options discussed. Research </a:t>
            </a:r>
            <a:r>
              <a:rPr lang="en-GB" sz="700" dirty="0">
                <a:latin typeface="+mn-lt"/>
                <a:ea typeface="ÇlÇr ñæí©" charset="0"/>
              </a:rPr>
              <a:t>t</a:t>
            </a:r>
            <a:r>
              <a:rPr kumimoji="0" lang="en-GB" sz="700" b="0" i="0" u="none" strike="noStrike" cap="none" normalizeH="0" baseline="0" dirty="0">
                <a:ln>
                  <a:noFill/>
                </a:ln>
                <a:solidFill>
                  <a:schemeClr val="tx1"/>
                </a:solidFill>
                <a:effectLst/>
                <a:latin typeface="+mn-lt"/>
                <a:ea typeface="ÇlÇr ñæí©" charset="0"/>
              </a:rPr>
              <a:t>rial considered.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mn-lt"/>
                <a:ea typeface="ÇlÇr ñæí©" charset="0"/>
              </a:rPr>
              <a:t>LCNS Support*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mn-lt"/>
            </a:endParaRPr>
          </a:p>
        </p:txBody>
      </p:sp>
      <p:cxnSp>
        <p:nvCxnSpPr>
          <p:cNvPr id="65" name="AutoShape 13"/>
          <p:cNvCxnSpPr>
            <a:cxnSpLocks noChangeShapeType="1"/>
            <a:endCxn id="63" idx="0"/>
          </p:cNvCxnSpPr>
          <p:nvPr/>
        </p:nvCxnSpPr>
        <p:spPr bwMode="auto">
          <a:xfrm flipH="1">
            <a:off x="2903637" y="6274401"/>
            <a:ext cx="3206" cy="25489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6" name="AutoShape 13"/>
          <p:cNvCxnSpPr>
            <a:cxnSpLocks noChangeShapeType="1"/>
            <a:stCxn id="63" idx="2"/>
            <a:endCxn id="64" idx="0"/>
          </p:cNvCxnSpPr>
          <p:nvPr/>
        </p:nvCxnSpPr>
        <p:spPr bwMode="auto">
          <a:xfrm flipH="1">
            <a:off x="2899213" y="6709508"/>
            <a:ext cx="4424" cy="2232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7" name="Text Box 35"/>
          <p:cNvSpPr txBox="1">
            <a:spLocks noChangeArrowheads="1"/>
          </p:cNvSpPr>
          <p:nvPr/>
        </p:nvSpPr>
        <p:spPr bwMode="auto">
          <a:xfrm>
            <a:off x="2905240" y="6690869"/>
            <a:ext cx="372283" cy="186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73" name="Text Box 35"/>
          <p:cNvSpPr txBox="1">
            <a:spLocks noChangeArrowheads="1"/>
          </p:cNvSpPr>
          <p:nvPr/>
        </p:nvSpPr>
        <p:spPr bwMode="auto">
          <a:xfrm>
            <a:off x="3438861" y="6422074"/>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cxnSp>
        <p:nvCxnSpPr>
          <p:cNvPr id="74" name="AutoShape 55"/>
          <p:cNvCxnSpPr>
            <a:cxnSpLocks noChangeShapeType="1"/>
            <a:endCxn id="64" idx="3"/>
          </p:cNvCxnSpPr>
          <p:nvPr/>
        </p:nvCxnSpPr>
        <p:spPr bwMode="auto">
          <a:xfrm rot="10800000" flipV="1">
            <a:off x="3785039" y="6749962"/>
            <a:ext cx="471986" cy="468522"/>
          </a:xfrm>
          <a:prstGeom prst="bentConnector3">
            <a:avLst>
              <a:gd name="adj1" fmla="val -1663"/>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5" name="Text Box 35"/>
          <p:cNvSpPr txBox="1">
            <a:spLocks noChangeArrowheads="1"/>
          </p:cNvSpPr>
          <p:nvPr/>
        </p:nvSpPr>
        <p:spPr bwMode="auto">
          <a:xfrm>
            <a:off x="3798995" y="6488837"/>
            <a:ext cx="909874" cy="261125"/>
          </a:xfrm>
          <a:prstGeom prst="rect">
            <a:avLst/>
          </a:prstGeom>
          <a:solidFill>
            <a:schemeClr val="bg1"/>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700" dirty="0">
                <a:latin typeface="+mn-lt"/>
                <a:cs typeface="Cambria"/>
              </a:rPr>
              <a:t>Further discussion needed?</a:t>
            </a:r>
            <a:endParaRPr kumimoji="0" lang="en-GB" sz="700" i="0" u="none" strike="noStrike" cap="none" normalizeH="0" baseline="0" dirty="0">
              <a:ln>
                <a:noFill/>
              </a:ln>
              <a:solidFill>
                <a:schemeClr val="tx1"/>
              </a:solidFill>
              <a:effectLst/>
              <a:latin typeface="+mn-lt"/>
              <a:cs typeface="Cambria"/>
            </a:endParaRPr>
          </a:p>
        </p:txBody>
      </p:sp>
      <p:cxnSp>
        <p:nvCxnSpPr>
          <p:cNvPr id="76" name="AutoShape 3"/>
          <p:cNvCxnSpPr>
            <a:cxnSpLocks noChangeShapeType="1"/>
            <a:stCxn id="63" idx="3"/>
            <a:endCxn id="75" idx="1"/>
          </p:cNvCxnSpPr>
          <p:nvPr/>
        </p:nvCxnSpPr>
        <p:spPr bwMode="auto">
          <a:xfrm>
            <a:off x="3451494" y="6619400"/>
            <a:ext cx="347501"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7" name="Text Box 35"/>
          <p:cNvSpPr txBox="1">
            <a:spLocks noChangeArrowheads="1"/>
          </p:cNvSpPr>
          <p:nvPr/>
        </p:nvSpPr>
        <p:spPr bwMode="auto">
          <a:xfrm>
            <a:off x="4218993" y="6274401"/>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cxnSp>
        <p:nvCxnSpPr>
          <p:cNvPr id="78" name="AutoShape 13"/>
          <p:cNvCxnSpPr>
            <a:cxnSpLocks noChangeShapeType="1"/>
            <a:stCxn id="75" idx="0"/>
          </p:cNvCxnSpPr>
          <p:nvPr/>
        </p:nvCxnSpPr>
        <p:spPr bwMode="auto">
          <a:xfrm flipV="1">
            <a:off x="4253932" y="6274401"/>
            <a:ext cx="0" cy="21443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9" name="Text Box 35"/>
          <p:cNvSpPr txBox="1">
            <a:spLocks noChangeArrowheads="1"/>
          </p:cNvSpPr>
          <p:nvPr/>
        </p:nvSpPr>
        <p:spPr bwMode="auto">
          <a:xfrm>
            <a:off x="3924427" y="6860567"/>
            <a:ext cx="372283" cy="186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cxnSp>
        <p:nvCxnSpPr>
          <p:cNvPr id="83" name="AutoShape 13"/>
          <p:cNvCxnSpPr>
            <a:cxnSpLocks noChangeShapeType="1"/>
          </p:cNvCxnSpPr>
          <p:nvPr/>
        </p:nvCxnSpPr>
        <p:spPr bwMode="auto">
          <a:xfrm flipH="1">
            <a:off x="2904631" y="7504214"/>
            <a:ext cx="4424" cy="2232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Box 20"/>
          <p:cNvSpPr txBox="1"/>
          <p:nvPr/>
        </p:nvSpPr>
        <p:spPr>
          <a:xfrm>
            <a:off x="266700" y="9123680"/>
            <a:ext cx="6292850" cy="553998"/>
          </a:xfrm>
          <a:prstGeom prst="rect">
            <a:avLst/>
          </a:prstGeom>
          <a:noFill/>
        </p:spPr>
        <p:txBody>
          <a:bodyPr wrap="square" rtlCol="0">
            <a:spAutoFit/>
          </a:bodyPr>
          <a:lstStyle/>
          <a:p>
            <a:pPr algn="just"/>
            <a:r>
              <a:rPr lang="en-GB" sz="1000" b="1" baseline="30000" dirty="0">
                <a:cs typeface="Cambria"/>
              </a:rPr>
              <a:t>$</a:t>
            </a:r>
            <a:r>
              <a:rPr lang="en-GB" sz="1000" dirty="0">
                <a:cs typeface="Cambria"/>
              </a:rPr>
              <a:t>There is no agreed definition of borderline fitness. Here this is taken as a level of fitness that could lead to a greater than average morbidity or mortality from surgery. However, modern radiotherapy techniques mean that most patients this category can be treated with potentially curative intent. </a:t>
            </a:r>
            <a:endParaRPr lang="en-GB" sz="1000" dirty="0"/>
          </a:p>
        </p:txBody>
      </p:sp>
      <p:pic>
        <p:nvPicPr>
          <p:cNvPr id="51"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
        <p:nvSpPr>
          <p:cNvPr id="52" name="Text Box 51">
            <a:extLst>
              <a:ext uri="{FF2B5EF4-FFF2-40B4-BE49-F238E27FC236}">
                <a16:creationId xmlns:a16="http://schemas.microsoft.com/office/drawing/2014/main" id="{96CAAD45-0FEE-C549-ADAD-BD465D800B04}"/>
              </a:ext>
            </a:extLst>
          </p:cNvPr>
          <p:cNvSpPr txBox="1">
            <a:spLocks noChangeArrowheads="1"/>
          </p:cNvSpPr>
          <p:nvPr/>
        </p:nvSpPr>
        <p:spPr bwMode="auto">
          <a:xfrm>
            <a:off x="4616448" y="7068811"/>
            <a:ext cx="1938676" cy="6338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mn-lt"/>
                <a:ea typeface="ÇlÇr ñæí©" charset="0"/>
              </a:rPr>
              <a:t>LCNS Support*</a:t>
            </a:r>
          </a:p>
          <a:p>
            <a:pPr lvl="0" defTabSz="914400"/>
            <a:r>
              <a:rPr lang="en-GB" sz="900" dirty="0" err="1">
                <a:latin typeface="+mn-lt"/>
                <a:ea typeface="ÇlÇr ñæí©" charset="0"/>
              </a:rPr>
              <a:t>Prehabilitation</a:t>
            </a:r>
            <a:r>
              <a:rPr lang="en-GB" sz="900" dirty="0">
                <a:latin typeface="+mn-lt"/>
                <a:ea typeface="ÇlÇr ñæí©" charset="0"/>
              </a:rPr>
              <a:t>/social/psychological assessment. Clarity/reassurance re complex tests and next steps</a:t>
            </a:r>
            <a:endParaRPr kumimoji="0" lang="en-GB" sz="9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67198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EC6DF-BF6A-BE27-2771-82065B3B8EC6}"/>
              </a:ext>
            </a:extLst>
          </p:cNvPr>
          <p:cNvSpPr txBox="1"/>
          <p:nvPr/>
        </p:nvSpPr>
        <p:spPr>
          <a:xfrm>
            <a:off x="543529" y="-5650"/>
            <a:ext cx="6016020" cy="492443"/>
          </a:xfrm>
          <a:prstGeom prst="rect">
            <a:avLst/>
          </a:prstGeom>
          <a:noFill/>
        </p:spPr>
        <p:txBody>
          <a:bodyPr wrap="square" rtlCol="0">
            <a:spAutoFit/>
          </a:bodyPr>
          <a:lstStyle/>
          <a:p>
            <a:pPr algn="ctr"/>
            <a:r>
              <a:rPr lang="en-GB" sz="1400" b="1" dirty="0"/>
              <a:t>Pathway detail 5</a:t>
            </a:r>
          </a:p>
          <a:p>
            <a:pPr algn="ctr"/>
            <a:r>
              <a:rPr lang="en-GB" sz="1200" b="1" dirty="0"/>
              <a:t>National Optimum Genomic and Molecular Pathway</a:t>
            </a:r>
          </a:p>
        </p:txBody>
      </p:sp>
      <p:pic>
        <p:nvPicPr>
          <p:cNvPr id="3" name="image5.jpeg">
            <a:extLst>
              <a:ext uri="{FF2B5EF4-FFF2-40B4-BE49-F238E27FC236}">
                <a16:creationId xmlns:a16="http://schemas.microsoft.com/office/drawing/2014/main" id="{19CBA564-1147-5F6D-3279-DCE7F8BA28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43">
            <a:extLst>
              <a:ext uri="{FF2B5EF4-FFF2-40B4-BE49-F238E27FC236}">
                <a16:creationId xmlns:a16="http://schemas.microsoft.com/office/drawing/2014/main" id="{0C240BF7-4BCC-597D-7B94-B7878406BEAB}"/>
              </a:ext>
            </a:extLst>
          </p:cNvPr>
          <p:cNvSpPr txBox="1">
            <a:spLocks noChangeArrowheads="1"/>
          </p:cNvSpPr>
          <p:nvPr/>
        </p:nvSpPr>
        <p:spPr bwMode="auto">
          <a:xfrm>
            <a:off x="593958" y="1463040"/>
            <a:ext cx="625263" cy="629141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NOLCP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p:txBody>
      </p:sp>
      <p:sp>
        <p:nvSpPr>
          <p:cNvPr id="50" name="TextBox 49">
            <a:extLst>
              <a:ext uri="{FF2B5EF4-FFF2-40B4-BE49-F238E27FC236}">
                <a16:creationId xmlns:a16="http://schemas.microsoft.com/office/drawing/2014/main" id="{C6E47CEA-1107-EC5E-B16B-E1E0A3A3A0BC}"/>
              </a:ext>
            </a:extLst>
          </p:cNvPr>
          <p:cNvSpPr txBox="1"/>
          <p:nvPr/>
        </p:nvSpPr>
        <p:spPr>
          <a:xfrm>
            <a:off x="427355" y="526909"/>
            <a:ext cx="6003290" cy="861774"/>
          </a:xfrm>
          <a:prstGeom prst="rect">
            <a:avLst/>
          </a:prstGeom>
          <a:noFill/>
        </p:spPr>
        <p:txBody>
          <a:bodyPr wrap="square" rtlCol="0">
            <a:spAutoFit/>
          </a:bodyPr>
          <a:lstStyle/>
          <a:p>
            <a:pPr algn="just"/>
            <a:r>
              <a:rPr lang="en-GB" sz="1000" dirty="0"/>
              <a:t>Systemic anticancer treatment (SACT) for lung cancer is increasingly complex but has the potential to transform outcomes if it is given promptly when patients are still fit enough to benefit. Some patients deteriorate whilst waiting for tests to be completed and delays to full molecular analysis (including genomics and other markers necessary to choose optimum SACT) must be avoided. The time from acquisition of sample to full molecular report available to clinicians should be no more than 14 calendar days.</a:t>
            </a:r>
          </a:p>
        </p:txBody>
      </p:sp>
      <p:sp>
        <p:nvSpPr>
          <p:cNvPr id="51" name="Text Box 24">
            <a:extLst>
              <a:ext uri="{FF2B5EF4-FFF2-40B4-BE49-F238E27FC236}">
                <a16:creationId xmlns:a16="http://schemas.microsoft.com/office/drawing/2014/main" id="{2892DEA1-FFD5-F139-D5E2-2BD505C0D191}"/>
              </a:ext>
            </a:extLst>
          </p:cNvPr>
          <p:cNvSpPr txBox="1">
            <a:spLocks noChangeArrowheads="1"/>
          </p:cNvSpPr>
          <p:nvPr/>
        </p:nvSpPr>
        <p:spPr bwMode="auto">
          <a:xfrm>
            <a:off x="622745" y="1963365"/>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1-6</a:t>
            </a:r>
            <a:endParaRPr kumimoji="0" lang="en-GB" sz="2400" b="0" i="0" u="none" strike="noStrike" cap="none" normalizeH="0" baseline="0" dirty="0">
              <a:ln>
                <a:noFill/>
              </a:ln>
              <a:solidFill>
                <a:schemeClr val="tx1"/>
              </a:solidFill>
              <a:effectLst/>
              <a:latin typeface="+mj-lt"/>
            </a:endParaRPr>
          </a:p>
        </p:txBody>
      </p:sp>
      <p:sp>
        <p:nvSpPr>
          <p:cNvPr id="52" name="Text Box 35">
            <a:extLst>
              <a:ext uri="{FF2B5EF4-FFF2-40B4-BE49-F238E27FC236}">
                <a16:creationId xmlns:a16="http://schemas.microsoft.com/office/drawing/2014/main" id="{88485BD0-796C-2D9B-8342-D083745E968D}"/>
              </a:ext>
            </a:extLst>
          </p:cNvPr>
          <p:cNvSpPr txBox="1">
            <a:spLocks noChangeArrowheads="1"/>
          </p:cNvSpPr>
          <p:nvPr/>
        </p:nvSpPr>
        <p:spPr bwMode="auto">
          <a:xfrm>
            <a:off x="1933520" y="1849932"/>
            <a:ext cx="2722018" cy="344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n-lt"/>
                <a:ea typeface="ÇlÇr ñæí©" charset="0"/>
              </a:rPr>
              <a:t>Fast track lung cancer clinic. Assessment by LCNS.</a:t>
            </a:r>
          </a:p>
          <a:p>
            <a:pPr algn="ctr" defTabSz="914400"/>
            <a:r>
              <a:rPr lang="en-GB" sz="900" dirty="0">
                <a:latin typeface="+mj-lt"/>
                <a:ea typeface="ÇlÇr ñæí©" charset="0"/>
              </a:rPr>
              <a:t>Consider predictive blood biomarker†</a:t>
            </a:r>
            <a:endParaRPr lang="en-GB" sz="900" dirty="0"/>
          </a:p>
          <a:p>
            <a:pPr algn="ctr" defTabSz="914400"/>
            <a:r>
              <a:rPr lang="en-GB" sz="900" dirty="0">
                <a:latin typeface="+mn-lt"/>
                <a:ea typeface="ÇlÇr ñæí©" charset="0"/>
              </a:rPr>
              <a:t> </a:t>
            </a:r>
          </a:p>
        </p:txBody>
      </p:sp>
      <p:cxnSp>
        <p:nvCxnSpPr>
          <p:cNvPr id="53" name="AutoShape 13">
            <a:extLst>
              <a:ext uri="{FF2B5EF4-FFF2-40B4-BE49-F238E27FC236}">
                <a16:creationId xmlns:a16="http://schemas.microsoft.com/office/drawing/2014/main" id="{7C2B0350-F4DF-297D-5083-AF7E014039FE}"/>
              </a:ext>
            </a:extLst>
          </p:cNvPr>
          <p:cNvCxnSpPr>
            <a:cxnSpLocks noChangeShapeType="1"/>
            <a:stCxn id="57" idx="2"/>
            <a:endCxn id="54" idx="0"/>
          </p:cNvCxnSpPr>
          <p:nvPr/>
        </p:nvCxnSpPr>
        <p:spPr bwMode="auto">
          <a:xfrm>
            <a:off x="3294529" y="2709910"/>
            <a:ext cx="0" cy="1564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4" name="Text Box 39">
            <a:extLst>
              <a:ext uri="{FF2B5EF4-FFF2-40B4-BE49-F238E27FC236}">
                <a16:creationId xmlns:a16="http://schemas.microsoft.com/office/drawing/2014/main" id="{1B9A8CE6-EE38-A0B3-AB5A-F5EA22F8E73C}"/>
              </a:ext>
            </a:extLst>
          </p:cNvPr>
          <p:cNvSpPr txBox="1">
            <a:spLocks noChangeArrowheads="1"/>
          </p:cNvSpPr>
          <p:nvPr/>
        </p:nvSpPr>
        <p:spPr bwMode="auto">
          <a:xfrm>
            <a:off x="1335740" y="2866325"/>
            <a:ext cx="3917578" cy="295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Tissue acquired; consider additional samples for molecular testing</a:t>
            </a:r>
          </a:p>
        </p:txBody>
      </p:sp>
      <p:cxnSp>
        <p:nvCxnSpPr>
          <p:cNvPr id="55" name="AutoShape 11">
            <a:extLst>
              <a:ext uri="{FF2B5EF4-FFF2-40B4-BE49-F238E27FC236}">
                <a16:creationId xmlns:a16="http://schemas.microsoft.com/office/drawing/2014/main" id="{4D2FBDB6-1E21-EBD7-17F2-D7F036625E51}"/>
              </a:ext>
            </a:extLst>
          </p:cNvPr>
          <p:cNvCxnSpPr>
            <a:cxnSpLocks noChangeShapeType="1"/>
            <a:stCxn id="52" idx="2"/>
            <a:endCxn id="57" idx="0"/>
          </p:cNvCxnSpPr>
          <p:nvPr/>
        </p:nvCxnSpPr>
        <p:spPr bwMode="auto">
          <a:xfrm>
            <a:off x="3294529" y="2194907"/>
            <a:ext cx="0" cy="1914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6" name="Text Box 48">
            <a:extLst>
              <a:ext uri="{FF2B5EF4-FFF2-40B4-BE49-F238E27FC236}">
                <a16:creationId xmlns:a16="http://schemas.microsoft.com/office/drawing/2014/main" id="{9B7FA2F3-8C6D-2EFA-84D8-2365567C18DA}"/>
              </a:ext>
            </a:extLst>
          </p:cNvPr>
          <p:cNvSpPr txBox="1">
            <a:spLocks noChangeArrowheads="1"/>
          </p:cNvSpPr>
          <p:nvPr/>
        </p:nvSpPr>
        <p:spPr bwMode="auto">
          <a:xfrm>
            <a:off x="5229798" y="4518238"/>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sp>
        <p:nvSpPr>
          <p:cNvPr id="57" name="Text Box 39">
            <a:extLst>
              <a:ext uri="{FF2B5EF4-FFF2-40B4-BE49-F238E27FC236}">
                <a16:creationId xmlns:a16="http://schemas.microsoft.com/office/drawing/2014/main" id="{F78C56C0-C786-859C-A12B-69694C3B660B}"/>
              </a:ext>
            </a:extLst>
          </p:cNvPr>
          <p:cNvSpPr txBox="1">
            <a:spLocks noChangeArrowheads="1"/>
          </p:cNvSpPr>
          <p:nvPr/>
        </p:nvSpPr>
        <p:spPr bwMode="auto">
          <a:xfrm>
            <a:off x="1933520" y="2386397"/>
            <a:ext cx="2722018" cy="3235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Will pathological diagnosis influence treatment</a:t>
            </a:r>
            <a:r>
              <a:rPr kumimoji="0" lang="en-GB" sz="800" b="0" i="0" u="none" strike="noStrike" cap="none" normalizeH="0" dirty="0">
                <a:ln>
                  <a:noFill/>
                </a:ln>
                <a:solidFill>
                  <a:schemeClr val="tx1"/>
                </a:solidFill>
                <a:effectLst/>
                <a:latin typeface="+mj-lt"/>
                <a:ea typeface="ÇlÇr ñæí©" charset="0"/>
              </a:rPr>
              <a:t> and is potential treatment appropriate to </a:t>
            </a:r>
            <a:r>
              <a:rPr lang="en-GB" sz="800" dirty="0">
                <a:latin typeface="+mj-lt"/>
                <a:ea typeface="ÇlÇr ñæí©" charset="0"/>
              </a:rPr>
              <a:t>patient’s wishes</a:t>
            </a:r>
            <a:r>
              <a:rPr kumimoji="0" lang="en-GB" sz="800" b="0" i="0" u="none" strike="noStrike" cap="none" normalizeH="0" dirty="0">
                <a:ln>
                  <a:noFill/>
                </a:ln>
                <a:solidFill>
                  <a:schemeClr val="tx1"/>
                </a:solidFill>
                <a:effectLst/>
                <a:latin typeface="+mj-lt"/>
                <a:ea typeface="ÇlÇr ñæí©" charset="0"/>
              </a:rPr>
              <a:t>?</a:t>
            </a:r>
            <a:endParaRPr lang="en-GB" sz="800" dirty="0">
              <a:latin typeface="+mj-lt"/>
              <a:ea typeface="ÇlÇr ñæí©" charset="0"/>
            </a:endParaRPr>
          </a:p>
        </p:txBody>
      </p:sp>
      <p:sp>
        <p:nvSpPr>
          <p:cNvPr id="58" name="Text Box 48">
            <a:extLst>
              <a:ext uri="{FF2B5EF4-FFF2-40B4-BE49-F238E27FC236}">
                <a16:creationId xmlns:a16="http://schemas.microsoft.com/office/drawing/2014/main" id="{D38EBC5B-3B58-5060-02C8-2499F831E5B1}"/>
              </a:ext>
            </a:extLst>
          </p:cNvPr>
          <p:cNvSpPr txBox="1">
            <a:spLocks noChangeArrowheads="1"/>
          </p:cNvSpPr>
          <p:nvPr/>
        </p:nvSpPr>
        <p:spPr bwMode="auto">
          <a:xfrm>
            <a:off x="5223405" y="4721483"/>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cxnSp>
        <p:nvCxnSpPr>
          <p:cNvPr id="59" name="AutoShape 13">
            <a:extLst>
              <a:ext uri="{FF2B5EF4-FFF2-40B4-BE49-F238E27FC236}">
                <a16:creationId xmlns:a16="http://schemas.microsoft.com/office/drawing/2014/main" id="{87CEDC92-30A1-50A0-0124-A6A4E1E3321C}"/>
              </a:ext>
            </a:extLst>
          </p:cNvPr>
          <p:cNvCxnSpPr>
            <a:cxnSpLocks noChangeShapeType="1"/>
            <a:stCxn id="199" idx="2"/>
          </p:cNvCxnSpPr>
          <p:nvPr/>
        </p:nvCxnSpPr>
        <p:spPr bwMode="auto">
          <a:xfrm>
            <a:off x="1658155" y="4445793"/>
            <a:ext cx="0" cy="188776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0" name="Text Box 24">
            <a:extLst>
              <a:ext uri="{FF2B5EF4-FFF2-40B4-BE49-F238E27FC236}">
                <a16:creationId xmlns:a16="http://schemas.microsoft.com/office/drawing/2014/main" id="{CD6B1106-E457-D563-6239-1C0D949D0E0A}"/>
              </a:ext>
            </a:extLst>
          </p:cNvPr>
          <p:cNvSpPr txBox="1">
            <a:spLocks noChangeArrowheads="1"/>
          </p:cNvSpPr>
          <p:nvPr/>
        </p:nvSpPr>
        <p:spPr bwMode="auto">
          <a:xfrm>
            <a:off x="604606" y="6256718"/>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21</a:t>
            </a:r>
            <a:endParaRPr kumimoji="0" lang="en-GB" sz="2400" b="0" i="0" u="none" strike="noStrike" cap="none" normalizeH="0" baseline="0" dirty="0">
              <a:ln>
                <a:noFill/>
              </a:ln>
              <a:solidFill>
                <a:schemeClr val="tx1"/>
              </a:solidFill>
              <a:effectLst/>
              <a:latin typeface="+mj-lt"/>
            </a:endParaRPr>
          </a:p>
        </p:txBody>
      </p:sp>
      <p:sp>
        <p:nvSpPr>
          <p:cNvPr id="61" name="Text Box 24">
            <a:extLst>
              <a:ext uri="{FF2B5EF4-FFF2-40B4-BE49-F238E27FC236}">
                <a16:creationId xmlns:a16="http://schemas.microsoft.com/office/drawing/2014/main" id="{06C257EC-70E8-FE14-84D4-B51554C88281}"/>
              </a:ext>
            </a:extLst>
          </p:cNvPr>
          <p:cNvSpPr txBox="1">
            <a:spLocks noChangeArrowheads="1"/>
          </p:cNvSpPr>
          <p:nvPr/>
        </p:nvSpPr>
        <p:spPr bwMode="auto">
          <a:xfrm>
            <a:off x="615016" y="6945954"/>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28</a:t>
            </a:r>
            <a:endParaRPr kumimoji="0" lang="en-GB" sz="2400" b="0" i="0" u="none" strike="noStrike" cap="none" normalizeH="0" baseline="0" dirty="0">
              <a:ln>
                <a:noFill/>
              </a:ln>
              <a:solidFill>
                <a:schemeClr val="tx1"/>
              </a:solidFill>
              <a:effectLst/>
              <a:latin typeface="+mj-lt"/>
            </a:endParaRPr>
          </a:p>
        </p:txBody>
      </p:sp>
      <p:sp>
        <p:nvSpPr>
          <p:cNvPr id="62" name="Text Box 39">
            <a:extLst>
              <a:ext uri="{FF2B5EF4-FFF2-40B4-BE49-F238E27FC236}">
                <a16:creationId xmlns:a16="http://schemas.microsoft.com/office/drawing/2014/main" id="{1DD5DB17-BCB6-7390-B073-1549E9F638F8}"/>
              </a:ext>
            </a:extLst>
          </p:cNvPr>
          <p:cNvSpPr txBox="1">
            <a:spLocks noChangeArrowheads="1"/>
          </p:cNvSpPr>
          <p:nvPr/>
        </p:nvSpPr>
        <p:spPr bwMode="auto">
          <a:xfrm>
            <a:off x="1335740" y="3309931"/>
            <a:ext cx="3917578"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Morphological examination including slide preparation fo</a:t>
            </a:r>
            <a:r>
              <a:rPr lang="en-GB" sz="800" dirty="0">
                <a:latin typeface="+mj-lt"/>
                <a:ea typeface="ÇlÇr ñæí©" charset="0"/>
              </a:rPr>
              <a:t>r reflex testing </a:t>
            </a:r>
            <a:endParaRPr kumimoji="0" lang="en-GB" sz="800" b="0" i="0" u="none" strike="noStrike" cap="none" normalizeH="0" baseline="0" dirty="0">
              <a:ln>
                <a:noFill/>
              </a:ln>
              <a:solidFill>
                <a:schemeClr val="tx1"/>
              </a:solidFill>
              <a:effectLst/>
              <a:latin typeface="+mj-lt"/>
              <a:ea typeface="ÇlÇr ñæí©" charset="0"/>
            </a:endParaRPr>
          </a:p>
        </p:txBody>
      </p:sp>
      <p:sp>
        <p:nvSpPr>
          <p:cNvPr id="63" name="Text Box 43">
            <a:extLst>
              <a:ext uri="{FF2B5EF4-FFF2-40B4-BE49-F238E27FC236}">
                <a16:creationId xmlns:a16="http://schemas.microsoft.com/office/drawing/2014/main" id="{77B92E9A-F50C-C3EC-7ABE-D37AA13479AB}"/>
              </a:ext>
            </a:extLst>
          </p:cNvPr>
          <p:cNvSpPr txBox="1">
            <a:spLocks noChangeArrowheads="1"/>
          </p:cNvSpPr>
          <p:nvPr/>
        </p:nvSpPr>
        <p:spPr bwMode="auto">
          <a:xfrm>
            <a:off x="5868758" y="1463041"/>
            <a:ext cx="638956" cy="6276488"/>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Molecular pathway times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p:txBody>
      </p:sp>
      <p:sp>
        <p:nvSpPr>
          <p:cNvPr id="192" name="Text Box 24">
            <a:extLst>
              <a:ext uri="{FF2B5EF4-FFF2-40B4-BE49-F238E27FC236}">
                <a16:creationId xmlns:a16="http://schemas.microsoft.com/office/drawing/2014/main" id="{3C36E259-3B38-6598-04DD-109ABEBF5DE3}"/>
              </a:ext>
            </a:extLst>
          </p:cNvPr>
          <p:cNvSpPr txBox="1">
            <a:spLocks noChangeArrowheads="1"/>
          </p:cNvSpPr>
          <p:nvPr/>
        </p:nvSpPr>
        <p:spPr bwMode="auto">
          <a:xfrm>
            <a:off x="5904392" y="2905260"/>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0</a:t>
            </a:r>
            <a:endParaRPr kumimoji="0" lang="en-GB" sz="2400" b="0" i="0" u="none" strike="noStrike" cap="none" normalizeH="0" baseline="0" dirty="0">
              <a:ln>
                <a:noFill/>
              </a:ln>
              <a:solidFill>
                <a:schemeClr val="tx1"/>
              </a:solidFill>
              <a:effectLst/>
              <a:latin typeface="+mj-lt"/>
            </a:endParaRPr>
          </a:p>
        </p:txBody>
      </p:sp>
      <p:sp>
        <p:nvSpPr>
          <p:cNvPr id="193" name="Text Box 24">
            <a:extLst>
              <a:ext uri="{FF2B5EF4-FFF2-40B4-BE49-F238E27FC236}">
                <a16:creationId xmlns:a16="http://schemas.microsoft.com/office/drawing/2014/main" id="{B0CB7DF1-7C51-092E-AFF6-9AD116BEF4DE}"/>
              </a:ext>
            </a:extLst>
          </p:cNvPr>
          <p:cNvSpPr txBox="1">
            <a:spLocks noChangeArrowheads="1"/>
          </p:cNvSpPr>
          <p:nvPr/>
        </p:nvSpPr>
        <p:spPr bwMode="auto">
          <a:xfrm>
            <a:off x="5897976" y="3363595"/>
            <a:ext cx="567688" cy="10593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1-3</a:t>
            </a:r>
            <a:endParaRPr kumimoji="0" lang="en-GB" sz="2400" b="0" i="0" u="none" strike="noStrike" cap="none" normalizeH="0" baseline="0" dirty="0">
              <a:ln>
                <a:noFill/>
              </a:ln>
              <a:solidFill>
                <a:schemeClr val="tx1"/>
              </a:solidFill>
              <a:effectLst/>
              <a:latin typeface="+mj-lt"/>
            </a:endParaRPr>
          </a:p>
        </p:txBody>
      </p:sp>
      <p:sp>
        <p:nvSpPr>
          <p:cNvPr id="194" name="Text Box 39">
            <a:extLst>
              <a:ext uri="{FF2B5EF4-FFF2-40B4-BE49-F238E27FC236}">
                <a16:creationId xmlns:a16="http://schemas.microsoft.com/office/drawing/2014/main" id="{9DA751FF-F665-CCC3-D759-1DBA39AD6E29}"/>
              </a:ext>
            </a:extLst>
          </p:cNvPr>
          <p:cNvSpPr txBox="1">
            <a:spLocks noChangeArrowheads="1"/>
          </p:cNvSpPr>
          <p:nvPr/>
        </p:nvSpPr>
        <p:spPr bwMode="auto">
          <a:xfrm>
            <a:off x="3913454" y="3778849"/>
            <a:ext cx="1339864"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Insufficient tissue</a:t>
            </a:r>
          </a:p>
        </p:txBody>
      </p:sp>
      <p:sp>
        <p:nvSpPr>
          <p:cNvPr id="195" name="Text Box 39">
            <a:extLst>
              <a:ext uri="{FF2B5EF4-FFF2-40B4-BE49-F238E27FC236}">
                <a16:creationId xmlns:a16="http://schemas.microsoft.com/office/drawing/2014/main" id="{A54E560C-1696-36C9-0F3D-EDE40A51EE65}"/>
              </a:ext>
            </a:extLst>
          </p:cNvPr>
          <p:cNvSpPr txBox="1">
            <a:spLocks noChangeArrowheads="1"/>
          </p:cNvSpPr>
          <p:nvPr/>
        </p:nvSpPr>
        <p:spPr bwMode="auto">
          <a:xfrm>
            <a:off x="3917765" y="4144032"/>
            <a:ext cx="1339864" cy="27895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Pathology email / phone lung MDT same day</a:t>
            </a:r>
          </a:p>
        </p:txBody>
      </p:sp>
      <p:sp>
        <p:nvSpPr>
          <p:cNvPr id="196" name="Text Box 39">
            <a:extLst>
              <a:ext uri="{FF2B5EF4-FFF2-40B4-BE49-F238E27FC236}">
                <a16:creationId xmlns:a16="http://schemas.microsoft.com/office/drawing/2014/main" id="{D622CE1C-50A5-2CA6-583E-FB9687E070EA}"/>
              </a:ext>
            </a:extLst>
          </p:cNvPr>
          <p:cNvSpPr txBox="1">
            <a:spLocks noChangeArrowheads="1"/>
          </p:cNvSpPr>
          <p:nvPr/>
        </p:nvSpPr>
        <p:spPr bwMode="auto">
          <a:xfrm>
            <a:off x="3874412" y="4554268"/>
            <a:ext cx="1438665" cy="3433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Suitable for repeat sampling? Discuss before next MDT</a:t>
            </a:r>
          </a:p>
        </p:txBody>
      </p:sp>
      <p:cxnSp>
        <p:nvCxnSpPr>
          <p:cNvPr id="197" name="AutoShape 5">
            <a:extLst>
              <a:ext uri="{FF2B5EF4-FFF2-40B4-BE49-F238E27FC236}">
                <a16:creationId xmlns:a16="http://schemas.microsoft.com/office/drawing/2014/main" id="{C182EE84-5BA5-32FE-A35A-5B58D9F06070}"/>
              </a:ext>
            </a:extLst>
          </p:cNvPr>
          <p:cNvCxnSpPr>
            <a:cxnSpLocks noChangeShapeType="1"/>
            <a:stCxn id="196" idx="3"/>
            <a:endCxn id="54" idx="3"/>
          </p:cNvCxnSpPr>
          <p:nvPr/>
        </p:nvCxnSpPr>
        <p:spPr bwMode="auto">
          <a:xfrm flipH="1" flipV="1">
            <a:off x="5253318" y="3014115"/>
            <a:ext cx="59759" cy="1711816"/>
          </a:xfrm>
          <a:prstGeom prst="bentConnector3">
            <a:avLst>
              <a:gd name="adj1" fmla="val -382537"/>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8" name="Text Box 39">
            <a:extLst>
              <a:ext uri="{FF2B5EF4-FFF2-40B4-BE49-F238E27FC236}">
                <a16:creationId xmlns:a16="http://schemas.microsoft.com/office/drawing/2014/main" id="{E17C221E-3595-1D02-7F03-8440889B0030}"/>
              </a:ext>
            </a:extLst>
          </p:cNvPr>
          <p:cNvSpPr txBox="1">
            <a:spLocks noChangeArrowheads="1"/>
          </p:cNvSpPr>
          <p:nvPr/>
        </p:nvSpPr>
        <p:spPr bwMode="auto">
          <a:xfrm>
            <a:off x="1335740" y="3779139"/>
            <a:ext cx="2061062"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S</a:t>
            </a:r>
            <a:r>
              <a:rPr kumimoji="0" lang="en-GB" sz="800" b="0" i="0" u="none" strike="noStrike" cap="none" normalizeH="0" baseline="0" dirty="0">
                <a:ln>
                  <a:noFill/>
                </a:ln>
                <a:solidFill>
                  <a:schemeClr val="tx1"/>
                </a:solidFill>
                <a:effectLst/>
                <a:latin typeface="+mj-lt"/>
                <a:ea typeface="ÇlÇr ñæí©" charset="0"/>
              </a:rPr>
              <a:t>ufficient tissue</a:t>
            </a:r>
          </a:p>
        </p:txBody>
      </p:sp>
      <p:sp>
        <p:nvSpPr>
          <p:cNvPr id="199" name="Text Box 39">
            <a:extLst>
              <a:ext uri="{FF2B5EF4-FFF2-40B4-BE49-F238E27FC236}">
                <a16:creationId xmlns:a16="http://schemas.microsoft.com/office/drawing/2014/main" id="{1FE69457-80D3-C921-ACC4-C352DCC10AA0}"/>
              </a:ext>
            </a:extLst>
          </p:cNvPr>
          <p:cNvSpPr txBox="1">
            <a:spLocks noChangeArrowheads="1"/>
          </p:cNvSpPr>
          <p:nvPr/>
        </p:nvSpPr>
        <p:spPr bwMode="auto">
          <a:xfrm>
            <a:off x="1335740" y="4015207"/>
            <a:ext cx="644829" cy="430586"/>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Small cell or other primary</a:t>
            </a:r>
            <a:endParaRPr kumimoji="0" lang="en-GB" sz="800" b="0" i="0" u="none" strike="noStrike" cap="none" normalizeH="0" baseline="0" dirty="0">
              <a:ln>
                <a:noFill/>
              </a:ln>
              <a:solidFill>
                <a:schemeClr val="tx1"/>
              </a:solidFill>
              <a:effectLst/>
              <a:latin typeface="+mj-lt"/>
              <a:ea typeface="ÇlÇr ñæí©" charset="0"/>
            </a:endParaRPr>
          </a:p>
        </p:txBody>
      </p:sp>
      <p:sp>
        <p:nvSpPr>
          <p:cNvPr id="200" name="Text Box 39">
            <a:extLst>
              <a:ext uri="{FF2B5EF4-FFF2-40B4-BE49-F238E27FC236}">
                <a16:creationId xmlns:a16="http://schemas.microsoft.com/office/drawing/2014/main" id="{2B51853D-6E59-4E4B-9846-BD5D8AB32F7D}"/>
              </a:ext>
            </a:extLst>
          </p:cNvPr>
          <p:cNvSpPr txBox="1">
            <a:spLocks noChangeArrowheads="1"/>
          </p:cNvSpPr>
          <p:nvPr/>
        </p:nvSpPr>
        <p:spPr bwMode="auto">
          <a:xfrm>
            <a:off x="2457435" y="4016838"/>
            <a:ext cx="939367" cy="28188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Non-small cell</a:t>
            </a:r>
            <a:endParaRPr kumimoji="0" lang="en-GB" sz="800" b="0" i="0" u="none" strike="noStrike" cap="none" normalizeH="0" baseline="0" dirty="0">
              <a:ln>
                <a:noFill/>
              </a:ln>
              <a:solidFill>
                <a:schemeClr val="tx1"/>
              </a:solidFill>
              <a:effectLst/>
              <a:latin typeface="+mj-lt"/>
              <a:ea typeface="ÇlÇr ñæí©" charset="0"/>
            </a:endParaRPr>
          </a:p>
        </p:txBody>
      </p:sp>
      <p:sp>
        <p:nvSpPr>
          <p:cNvPr id="202" name="Text Box 23">
            <a:extLst>
              <a:ext uri="{FF2B5EF4-FFF2-40B4-BE49-F238E27FC236}">
                <a16:creationId xmlns:a16="http://schemas.microsoft.com/office/drawing/2014/main" id="{E075915D-F428-A036-B017-BF7AF998B148}"/>
              </a:ext>
            </a:extLst>
          </p:cNvPr>
          <p:cNvSpPr txBox="1">
            <a:spLocks noChangeArrowheads="1"/>
          </p:cNvSpPr>
          <p:nvPr/>
        </p:nvSpPr>
        <p:spPr bwMode="auto">
          <a:xfrm>
            <a:off x="1335740" y="6335408"/>
            <a:ext cx="4267201" cy="88933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Full MDT </a:t>
            </a:r>
            <a:r>
              <a:rPr lang="en-GB" sz="900" b="1" dirty="0">
                <a:latin typeface="+mj-lt"/>
                <a:ea typeface="ÇlÇr ñæí©" charset="0"/>
              </a:rPr>
              <a:t>d</a:t>
            </a:r>
            <a:r>
              <a:rPr kumimoji="0" lang="en-GB" sz="900" b="1" i="0" u="none" strike="noStrike" cap="none" normalizeH="0" baseline="0" dirty="0">
                <a:ln>
                  <a:noFill/>
                </a:ln>
                <a:solidFill>
                  <a:schemeClr val="tx1"/>
                </a:solidFill>
                <a:effectLst/>
                <a:latin typeface="+mj-lt"/>
                <a:ea typeface="ÇlÇr ñæí©" charset="0"/>
              </a:rPr>
              <a:t>iscussion of treatment options</a:t>
            </a:r>
          </a:p>
          <a:p>
            <a:pPr marL="0" marR="0" lvl="0" indent="0" algn="ctr" defTabSz="914400" rtl="0" eaLnBrk="1" fontAlgn="base" latinLnBrk="0" hangingPunct="1">
              <a:lnSpc>
                <a:spcPct val="100000"/>
              </a:lnSpc>
              <a:spcBef>
                <a:spcPct val="0"/>
              </a:spcBef>
              <a:spcAft>
                <a:spcPct val="0"/>
              </a:spcAft>
              <a:buClrTx/>
              <a:buSzTx/>
              <a:buFontTx/>
              <a:buNone/>
              <a:tabLst/>
            </a:pPr>
            <a:r>
              <a:rPr lang="en-GB" sz="900" b="1" dirty="0">
                <a:latin typeface="+mj-lt"/>
                <a:ea typeface="ÇlÇr ñæí©" charset="0"/>
              </a:rPr>
              <a:t>(Can occur before full molecular testing result available but treating specialist should see patient within 3 working days of the result being available (14 + 3 days from sample acquisition)</a:t>
            </a:r>
            <a:endParaRPr kumimoji="0" lang="en-GB" sz="9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203" name="Text Box 39">
            <a:extLst>
              <a:ext uri="{FF2B5EF4-FFF2-40B4-BE49-F238E27FC236}">
                <a16:creationId xmlns:a16="http://schemas.microsoft.com/office/drawing/2014/main" id="{6AA90F62-8F49-202E-0EB3-B7B797A92B80}"/>
              </a:ext>
            </a:extLst>
          </p:cNvPr>
          <p:cNvSpPr txBox="1">
            <a:spLocks noChangeArrowheads="1"/>
          </p:cNvSpPr>
          <p:nvPr/>
        </p:nvSpPr>
        <p:spPr bwMode="auto">
          <a:xfrm>
            <a:off x="1830351" y="5207449"/>
            <a:ext cx="1061450" cy="2297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Reflex NGS Testing*</a:t>
            </a:r>
          </a:p>
          <a:p>
            <a:pPr algn="ctr" defTabSz="914400"/>
            <a:endParaRPr kumimoji="0" lang="en-GB" sz="800" b="0" i="0" u="none" strike="noStrike" cap="none" normalizeH="0" baseline="0" dirty="0">
              <a:ln>
                <a:noFill/>
              </a:ln>
              <a:solidFill>
                <a:schemeClr val="tx1"/>
              </a:solidFill>
              <a:effectLst/>
              <a:latin typeface="+mj-lt"/>
              <a:ea typeface="ÇlÇr ñæí©" charset="0"/>
            </a:endParaRPr>
          </a:p>
        </p:txBody>
      </p:sp>
      <p:sp>
        <p:nvSpPr>
          <p:cNvPr id="204" name="Text Box 39">
            <a:extLst>
              <a:ext uri="{FF2B5EF4-FFF2-40B4-BE49-F238E27FC236}">
                <a16:creationId xmlns:a16="http://schemas.microsoft.com/office/drawing/2014/main" id="{76D09FD3-3FAB-3240-5888-7EAB1B73DB55}"/>
              </a:ext>
            </a:extLst>
          </p:cNvPr>
          <p:cNvSpPr txBox="1">
            <a:spLocks noChangeArrowheads="1"/>
          </p:cNvSpPr>
          <p:nvPr/>
        </p:nvSpPr>
        <p:spPr bwMode="auto">
          <a:xfrm>
            <a:off x="2160703" y="4558438"/>
            <a:ext cx="1532830" cy="3533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PD-L1 testing  and slide prep for NGS by local pathology</a:t>
            </a:r>
          </a:p>
          <a:p>
            <a:pPr algn="ctr" defTabSz="914400"/>
            <a:endParaRPr kumimoji="0" lang="en-GB" sz="800" b="0" i="0" u="none" strike="noStrike" cap="none" normalizeH="0" baseline="0" dirty="0">
              <a:ln>
                <a:noFill/>
              </a:ln>
              <a:solidFill>
                <a:schemeClr val="tx1"/>
              </a:solidFill>
              <a:effectLst/>
              <a:latin typeface="+mj-lt"/>
              <a:ea typeface="ÇlÇr ñæí©" charset="0"/>
            </a:endParaRPr>
          </a:p>
        </p:txBody>
      </p:sp>
      <p:sp>
        <p:nvSpPr>
          <p:cNvPr id="205" name="Text Box 39">
            <a:extLst>
              <a:ext uri="{FF2B5EF4-FFF2-40B4-BE49-F238E27FC236}">
                <a16:creationId xmlns:a16="http://schemas.microsoft.com/office/drawing/2014/main" id="{32595029-BDFE-5944-386E-0970F1B0E5F0}"/>
              </a:ext>
            </a:extLst>
          </p:cNvPr>
          <p:cNvSpPr txBox="1">
            <a:spLocks noChangeArrowheads="1"/>
          </p:cNvSpPr>
          <p:nvPr/>
        </p:nvSpPr>
        <p:spPr bwMode="auto">
          <a:xfrm>
            <a:off x="3026833" y="5207449"/>
            <a:ext cx="939368" cy="236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Insufficient tissue</a:t>
            </a:r>
          </a:p>
        </p:txBody>
      </p:sp>
      <p:cxnSp>
        <p:nvCxnSpPr>
          <p:cNvPr id="206" name="AutoShape 5">
            <a:extLst>
              <a:ext uri="{FF2B5EF4-FFF2-40B4-BE49-F238E27FC236}">
                <a16:creationId xmlns:a16="http://schemas.microsoft.com/office/drawing/2014/main" id="{30CE34B4-E655-F09A-CAC3-58679409914D}"/>
              </a:ext>
            </a:extLst>
          </p:cNvPr>
          <p:cNvCxnSpPr>
            <a:cxnSpLocks noChangeShapeType="1"/>
            <a:stCxn id="62" idx="2"/>
            <a:endCxn id="198" idx="0"/>
          </p:cNvCxnSpPr>
          <p:nvPr/>
        </p:nvCxnSpPr>
        <p:spPr bwMode="auto">
          <a:xfrm rot="5400000">
            <a:off x="2713884" y="3198493"/>
            <a:ext cx="233033" cy="928258"/>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7" name="AutoShape 5">
            <a:extLst>
              <a:ext uri="{FF2B5EF4-FFF2-40B4-BE49-F238E27FC236}">
                <a16:creationId xmlns:a16="http://schemas.microsoft.com/office/drawing/2014/main" id="{C38F8CD4-1A9B-A064-5DC3-068B98C20D16}"/>
              </a:ext>
            </a:extLst>
          </p:cNvPr>
          <p:cNvCxnSpPr>
            <a:cxnSpLocks noChangeShapeType="1"/>
            <a:stCxn id="62" idx="2"/>
            <a:endCxn id="194" idx="0"/>
          </p:cNvCxnSpPr>
          <p:nvPr/>
        </p:nvCxnSpPr>
        <p:spPr bwMode="auto">
          <a:xfrm rot="16200000" flipH="1">
            <a:off x="3822586" y="3018048"/>
            <a:ext cx="232743" cy="1288857"/>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8" name="AutoShape 13">
            <a:extLst>
              <a:ext uri="{FF2B5EF4-FFF2-40B4-BE49-F238E27FC236}">
                <a16:creationId xmlns:a16="http://schemas.microsoft.com/office/drawing/2014/main" id="{ABD90370-A08C-C410-437D-F4898E337D0B}"/>
              </a:ext>
            </a:extLst>
          </p:cNvPr>
          <p:cNvCxnSpPr>
            <a:cxnSpLocks noChangeShapeType="1"/>
            <a:stCxn id="54" idx="2"/>
            <a:endCxn id="62" idx="0"/>
          </p:cNvCxnSpPr>
          <p:nvPr/>
        </p:nvCxnSpPr>
        <p:spPr bwMode="auto">
          <a:xfrm>
            <a:off x="3294529" y="3161905"/>
            <a:ext cx="0" cy="1480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9" name="Text Box 24">
            <a:extLst>
              <a:ext uri="{FF2B5EF4-FFF2-40B4-BE49-F238E27FC236}">
                <a16:creationId xmlns:a16="http://schemas.microsoft.com/office/drawing/2014/main" id="{70D0D113-9E91-317B-96FD-8091BB8FCAAE}"/>
              </a:ext>
            </a:extLst>
          </p:cNvPr>
          <p:cNvSpPr txBox="1">
            <a:spLocks noChangeArrowheads="1"/>
          </p:cNvSpPr>
          <p:nvPr/>
        </p:nvSpPr>
        <p:spPr bwMode="auto">
          <a:xfrm>
            <a:off x="5914768" y="6256718"/>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14</a:t>
            </a:r>
            <a:endParaRPr kumimoji="0" lang="en-GB" sz="2400" b="0" i="0" u="none" strike="noStrike" cap="none" normalizeH="0" baseline="0" dirty="0">
              <a:ln>
                <a:noFill/>
              </a:ln>
              <a:solidFill>
                <a:schemeClr val="tx1"/>
              </a:solidFill>
              <a:effectLst/>
              <a:latin typeface="+mj-lt"/>
            </a:endParaRPr>
          </a:p>
        </p:txBody>
      </p:sp>
      <p:cxnSp>
        <p:nvCxnSpPr>
          <p:cNvPr id="210" name="AutoShape 5">
            <a:extLst>
              <a:ext uri="{FF2B5EF4-FFF2-40B4-BE49-F238E27FC236}">
                <a16:creationId xmlns:a16="http://schemas.microsoft.com/office/drawing/2014/main" id="{9A1D774C-41BC-EF41-4FE2-A5CDE126B79F}"/>
              </a:ext>
            </a:extLst>
          </p:cNvPr>
          <p:cNvCxnSpPr>
            <a:cxnSpLocks noChangeShapeType="1"/>
            <a:stCxn id="205" idx="3"/>
            <a:endCxn id="196" idx="2"/>
          </p:cNvCxnSpPr>
          <p:nvPr/>
        </p:nvCxnSpPr>
        <p:spPr bwMode="auto">
          <a:xfrm flipV="1">
            <a:off x="3966201" y="4897594"/>
            <a:ext cx="627544" cy="427943"/>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1" name="Text Box 39">
            <a:extLst>
              <a:ext uri="{FF2B5EF4-FFF2-40B4-BE49-F238E27FC236}">
                <a16:creationId xmlns:a16="http://schemas.microsoft.com/office/drawing/2014/main" id="{28DA0FBD-02E3-544D-5F33-67FBC931625E}"/>
              </a:ext>
            </a:extLst>
          </p:cNvPr>
          <p:cNvSpPr txBox="1">
            <a:spLocks noChangeArrowheads="1"/>
          </p:cNvSpPr>
          <p:nvPr/>
        </p:nvSpPr>
        <p:spPr bwMode="auto">
          <a:xfrm>
            <a:off x="3938962" y="5586782"/>
            <a:ext cx="1314353" cy="5927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DNA salvage / limited panel</a:t>
            </a:r>
          </a:p>
          <a:p>
            <a:pPr algn="ctr" defTabSz="914400"/>
            <a:r>
              <a:rPr kumimoji="0" lang="en-GB" sz="800" b="0" i="0" u="none" strike="noStrike" cap="none" normalizeH="0" baseline="0" dirty="0">
                <a:ln>
                  <a:noFill/>
                </a:ln>
                <a:solidFill>
                  <a:schemeClr val="tx1"/>
                </a:solidFill>
                <a:effectLst/>
                <a:latin typeface="+mj-lt"/>
                <a:ea typeface="ÇlÇr ñæí©" charset="0"/>
              </a:rPr>
              <a:t>FISH (ALK / ROS1)</a:t>
            </a:r>
          </a:p>
          <a:p>
            <a:pPr algn="ctr" defTabSz="914400"/>
            <a:r>
              <a:rPr lang="en-GB" sz="800" dirty="0">
                <a:latin typeface="+mj-lt"/>
                <a:ea typeface="ÇlÇr ñæí©" charset="0"/>
              </a:rPr>
              <a:t>Blood predictive biomarker</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212" name="AutoShape 13">
            <a:extLst>
              <a:ext uri="{FF2B5EF4-FFF2-40B4-BE49-F238E27FC236}">
                <a16:creationId xmlns:a16="http://schemas.microsoft.com/office/drawing/2014/main" id="{08175CF9-F223-0F95-B568-31D5969AC291}"/>
              </a:ext>
            </a:extLst>
          </p:cNvPr>
          <p:cNvCxnSpPr>
            <a:cxnSpLocks noChangeShapeType="1"/>
            <a:stCxn id="194" idx="2"/>
            <a:endCxn id="195" idx="0"/>
          </p:cNvCxnSpPr>
          <p:nvPr/>
        </p:nvCxnSpPr>
        <p:spPr bwMode="auto">
          <a:xfrm>
            <a:off x="4583386" y="4015024"/>
            <a:ext cx="4311" cy="1290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3" name="AutoShape 5">
            <a:extLst>
              <a:ext uri="{FF2B5EF4-FFF2-40B4-BE49-F238E27FC236}">
                <a16:creationId xmlns:a16="http://schemas.microsoft.com/office/drawing/2014/main" id="{CAB2A955-C7AA-5825-EBBE-988B5F3F88E1}"/>
              </a:ext>
            </a:extLst>
          </p:cNvPr>
          <p:cNvCxnSpPr>
            <a:cxnSpLocks noChangeShapeType="1"/>
            <a:stCxn id="204" idx="2"/>
            <a:endCxn id="203" idx="0"/>
          </p:cNvCxnSpPr>
          <p:nvPr/>
        </p:nvCxnSpPr>
        <p:spPr bwMode="auto">
          <a:xfrm rot="5400000">
            <a:off x="2496269" y="4776600"/>
            <a:ext cx="295656" cy="566042"/>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4" name="AutoShape 13">
            <a:extLst>
              <a:ext uri="{FF2B5EF4-FFF2-40B4-BE49-F238E27FC236}">
                <a16:creationId xmlns:a16="http://schemas.microsoft.com/office/drawing/2014/main" id="{A005DCF7-F685-DB96-6A4B-D3B1D51E1A85}"/>
              </a:ext>
            </a:extLst>
          </p:cNvPr>
          <p:cNvCxnSpPr>
            <a:cxnSpLocks noChangeShapeType="1"/>
            <a:stCxn id="195" idx="2"/>
            <a:endCxn id="196" idx="0"/>
          </p:cNvCxnSpPr>
          <p:nvPr/>
        </p:nvCxnSpPr>
        <p:spPr bwMode="auto">
          <a:xfrm>
            <a:off x="4587697" y="4422983"/>
            <a:ext cx="6048" cy="1312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5" name="AutoShape 5">
            <a:extLst>
              <a:ext uri="{FF2B5EF4-FFF2-40B4-BE49-F238E27FC236}">
                <a16:creationId xmlns:a16="http://schemas.microsoft.com/office/drawing/2014/main" id="{1F25F4BF-B69D-720F-7271-78E5F68131A1}"/>
              </a:ext>
            </a:extLst>
          </p:cNvPr>
          <p:cNvCxnSpPr>
            <a:cxnSpLocks noChangeShapeType="1"/>
            <a:stCxn id="204" idx="2"/>
            <a:endCxn id="205" idx="0"/>
          </p:cNvCxnSpPr>
          <p:nvPr/>
        </p:nvCxnSpPr>
        <p:spPr bwMode="auto">
          <a:xfrm rot="16200000" flipH="1">
            <a:off x="3063989" y="4774921"/>
            <a:ext cx="295656" cy="569399"/>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6" name="AutoShape 5">
            <a:extLst>
              <a:ext uri="{FF2B5EF4-FFF2-40B4-BE49-F238E27FC236}">
                <a16:creationId xmlns:a16="http://schemas.microsoft.com/office/drawing/2014/main" id="{7238E183-3592-416B-5302-BA531759D301}"/>
              </a:ext>
            </a:extLst>
          </p:cNvPr>
          <p:cNvCxnSpPr>
            <a:cxnSpLocks noChangeShapeType="1"/>
            <a:stCxn id="196" idx="3"/>
            <a:endCxn id="211" idx="3"/>
          </p:cNvCxnSpPr>
          <p:nvPr/>
        </p:nvCxnSpPr>
        <p:spPr bwMode="auto">
          <a:xfrm flipH="1">
            <a:off x="5253315" y="4725931"/>
            <a:ext cx="59762" cy="1157218"/>
          </a:xfrm>
          <a:prstGeom prst="bentConnector3">
            <a:avLst>
              <a:gd name="adj1" fmla="val -382517"/>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7" name="Text Box 24">
            <a:extLst>
              <a:ext uri="{FF2B5EF4-FFF2-40B4-BE49-F238E27FC236}">
                <a16:creationId xmlns:a16="http://schemas.microsoft.com/office/drawing/2014/main" id="{CD66659B-4EFE-BCFB-3B59-17CDA251CFF2}"/>
              </a:ext>
            </a:extLst>
          </p:cNvPr>
          <p:cNvSpPr txBox="1">
            <a:spLocks noChangeArrowheads="1"/>
          </p:cNvSpPr>
          <p:nvPr/>
        </p:nvSpPr>
        <p:spPr bwMode="auto">
          <a:xfrm>
            <a:off x="5868758" y="6945954"/>
            <a:ext cx="638956" cy="6304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21 for repeat sampling</a:t>
            </a:r>
            <a:endParaRPr kumimoji="0" lang="en-GB" sz="2400" b="0" i="0" u="none" strike="noStrike" cap="none" normalizeH="0" baseline="0" dirty="0">
              <a:ln>
                <a:noFill/>
              </a:ln>
              <a:solidFill>
                <a:schemeClr val="tx1"/>
              </a:solidFill>
              <a:effectLst/>
              <a:latin typeface="+mj-lt"/>
            </a:endParaRPr>
          </a:p>
        </p:txBody>
      </p:sp>
      <p:cxnSp>
        <p:nvCxnSpPr>
          <p:cNvPr id="218" name="AutoShape 13">
            <a:extLst>
              <a:ext uri="{FF2B5EF4-FFF2-40B4-BE49-F238E27FC236}">
                <a16:creationId xmlns:a16="http://schemas.microsoft.com/office/drawing/2014/main" id="{1AFDAA45-69BB-AD79-A9E1-BB2177C71F33}"/>
              </a:ext>
            </a:extLst>
          </p:cNvPr>
          <p:cNvCxnSpPr>
            <a:cxnSpLocks noChangeShapeType="1"/>
            <a:stCxn id="203" idx="2"/>
          </p:cNvCxnSpPr>
          <p:nvPr/>
        </p:nvCxnSpPr>
        <p:spPr bwMode="auto">
          <a:xfrm>
            <a:off x="2361076" y="5437192"/>
            <a:ext cx="0" cy="88933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9" name="AutoShape 13">
            <a:extLst>
              <a:ext uri="{FF2B5EF4-FFF2-40B4-BE49-F238E27FC236}">
                <a16:creationId xmlns:a16="http://schemas.microsoft.com/office/drawing/2014/main" id="{42AEF8D0-9D78-F563-FB26-24B1FAAABC30}"/>
              </a:ext>
            </a:extLst>
          </p:cNvPr>
          <p:cNvCxnSpPr>
            <a:cxnSpLocks noChangeShapeType="1"/>
            <a:stCxn id="211" idx="2"/>
          </p:cNvCxnSpPr>
          <p:nvPr/>
        </p:nvCxnSpPr>
        <p:spPr bwMode="auto">
          <a:xfrm>
            <a:off x="4596139" y="6179516"/>
            <a:ext cx="0" cy="15092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20" name="Text Box 48">
            <a:extLst>
              <a:ext uri="{FF2B5EF4-FFF2-40B4-BE49-F238E27FC236}">
                <a16:creationId xmlns:a16="http://schemas.microsoft.com/office/drawing/2014/main" id="{015C2AA6-2D5E-8EE2-589A-8A30743FA41D}"/>
              </a:ext>
            </a:extLst>
          </p:cNvPr>
          <p:cNvSpPr txBox="1">
            <a:spLocks noChangeArrowheads="1"/>
          </p:cNvSpPr>
          <p:nvPr/>
        </p:nvSpPr>
        <p:spPr bwMode="auto">
          <a:xfrm>
            <a:off x="3418914" y="2694171"/>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221" name="AutoShape 13">
            <a:extLst>
              <a:ext uri="{FF2B5EF4-FFF2-40B4-BE49-F238E27FC236}">
                <a16:creationId xmlns:a16="http://schemas.microsoft.com/office/drawing/2014/main" id="{33E370D6-0C4D-6EC7-D36D-FAE061A7C0F7}"/>
              </a:ext>
            </a:extLst>
          </p:cNvPr>
          <p:cNvCxnSpPr>
            <a:cxnSpLocks noChangeShapeType="1"/>
            <a:stCxn id="200" idx="2"/>
            <a:endCxn id="204" idx="0"/>
          </p:cNvCxnSpPr>
          <p:nvPr/>
        </p:nvCxnSpPr>
        <p:spPr bwMode="auto">
          <a:xfrm flipH="1">
            <a:off x="2927118" y="4298726"/>
            <a:ext cx="1" cy="2597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22" name="Text Box 48">
            <a:extLst>
              <a:ext uri="{FF2B5EF4-FFF2-40B4-BE49-F238E27FC236}">
                <a16:creationId xmlns:a16="http://schemas.microsoft.com/office/drawing/2014/main" id="{744B9694-572A-DE91-B46B-074E05135BC7}"/>
              </a:ext>
            </a:extLst>
          </p:cNvPr>
          <p:cNvSpPr txBox="1">
            <a:spLocks noChangeArrowheads="1"/>
          </p:cNvSpPr>
          <p:nvPr/>
        </p:nvSpPr>
        <p:spPr bwMode="auto">
          <a:xfrm>
            <a:off x="604606" y="7887319"/>
            <a:ext cx="5730758" cy="1562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R="0" lvl="0" defTabSz="914400" rtl="0" eaLnBrk="1" fontAlgn="base" latinLnBrk="0" hangingPunct="1">
              <a:lnSpc>
                <a:spcPct val="100000"/>
              </a:lnSpc>
              <a:spcBef>
                <a:spcPct val="0"/>
              </a:spcBef>
              <a:spcAft>
                <a:spcPct val="0"/>
              </a:spcAft>
              <a:buClrTx/>
              <a:buSzTx/>
              <a:tabLst/>
            </a:pPr>
            <a:r>
              <a:rPr kumimoji="0" lang="en-GB" sz="800" b="0" i="0" u="none" strike="noStrike" cap="none" normalizeH="0" baseline="0" dirty="0">
                <a:ln>
                  <a:noFill/>
                </a:ln>
                <a:solidFill>
                  <a:schemeClr val="tx1"/>
                </a:solidFill>
                <a:effectLst/>
                <a:latin typeface="+mj-lt"/>
                <a:ea typeface="ÇlÇr ñæí©" charset="0"/>
              </a:rPr>
              <a:t>*Method and composition of NGS panel may vary due to advances in therapy.</a:t>
            </a:r>
          </a:p>
          <a:p>
            <a:pPr defTabSz="914400"/>
            <a:r>
              <a:rPr kumimoji="0" lang="en-GB" sz="800" b="0" i="0" u="none" strike="noStrike" cap="none" normalizeH="0" baseline="0" dirty="0">
                <a:ln>
                  <a:noFill/>
                </a:ln>
                <a:solidFill>
                  <a:schemeClr val="tx1"/>
                </a:solidFill>
                <a:effectLst/>
                <a:latin typeface="+mj-lt"/>
                <a:ea typeface="ÇlÇr ñæí©" charset="0"/>
              </a:rPr>
              <a:t>Both DNA and RNA NGS </a:t>
            </a:r>
            <a:r>
              <a:rPr lang="en-GB" sz="800" dirty="0">
                <a:latin typeface="+mj-lt"/>
                <a:ea typeface="ÇlÇr ñæí©" charset="0"/>
              </a:rPr>
              <a:t>should be performed in any histological subtype of NSCLC including, squamous, adenocarcinoma, mixed </a:t>
            </a:r>
            <a:r>
              <a:rPr lang="en-GB" sz="800" dirty="0" err="1">
                <a:latin typeface="+mj-lt"/>
                <a:ea typeface="ÇlÇr ñæí©" charset="0"/>
              </a:rPr>
              <a:t>adenosquamous</a:t>
            </a:r>
            <a:r>
              <a:rPr lang="en-GB" sz="800" dirty="0">
                <a:latin typeface="+mj-lt"/>
                <a:ea typeface="ÇlÇr ñæí©" charset="0"/>
              </a:rPr>
              <a:t>, neuroendocrine tumours with adenocarcinoma features,  NSCLC NOS, and large cell. </a:t>
            </a:r>
          </a:p>
          <a:p>
            <a:pPr defTabSz="914400"/>
            <a:endParaRPr lang="en-GB" sz="800" dirty="0">
              <a:latin typeface="+mj-lt"/>
              <a:ea typeface="ÇlÇr ñæí©" charset="0"/>
            </a:endParaRPr>
          </a:p>
          <a:p>
            <a:pPr defTabSz="914400"/>
            <a:r>
              <a:rPr lang="en-GB" sz="800" dirty="0">
                <a:latin typeface="+mj-lt"/>
                <a:ea typeface="ÇlÇr ñæí©" charset="0"/>
              </a:rPr>
              <a:t>‡Local immunohistochemistry for ALK and ROS may be performed; fast tract limited gene panel to avoid delay in neoadjuvant treatment</a:t>
            </a:r>
          </a:p>
          <a:p>
            <a:pPr defTabSz="914400"/>
            <a:endParaRPr lang="en-GB" sz="800" dirty="0">
              <a:latin typeface="+mj-lt"/>
              <a:ea typeface="ÇlÇr ñæí©" charset="0"/>
            </a:endParaRPr>
          </a:p>
          <a:p>
            <a:pPr defTabSz="914400"/>
            <a:r>
              <a:rPr lang="en-GB" sz="800" dirty="0">
                <a:latin typeface="+mj-lt"/>
                <a:ea typeface="ÇlÇr ñæí©" charset="0"/>
              </a:rPr>
              <a:t>Surgical patients: If genomic/PDL1 testing not available on diagnostic biopsy, testing should be requested on surgical specimen by parent MDT</a:t>
            </a:r>
          </a:p>
          <a:p>
            <a:pPr defTabSz="914400"/>
            <a:endParaRPr lang="en-GB" sz="800" dirty="0">
              <a:latin typeface="+mj-lt"/>
              <a:ea typeface="ÇlÇr ñæí©" charset="0"/>
            </a:endParaRPr>
          </a:p>
          <a:p>
            <a:pPr defTabSz="914400"/>
            <a:r>
              <a:rPr lang="en-GB" sz="800" dirty="0">
                <a:latin typeface="+mj-lt"/>
                <a:ea typeface="ÇlÇr ñæí©" charset="0"/>
              </a:rPr>
              <a:t>†Blood predictive biomarker testing for stage IIIB/IV and eligible performance status</a:t>
            </a:r>
          </a:p>
          <a:p>
            <a:pPr defTabSz="914400"/>
            <a:endParaRPr lang="en-GB" sz="800" dirty="0">
              <a:latin typeface="+mj-lt"/>
              <a:ea typeface="ÇlÇr ñæí©" charset="0"/>
            </a:endParaRPr>
          </a:p>
          <a:p>
            <a:pPr marR="0" lvl="0" defTabSz="914400" rtl="0" eaLnBrk="1" fontAlgn="base" latinLnBrk="0" hangingPunct="1">
              <a:lnSpc>
                <a:spcPct val="100000"/>
              </a:lnSpc>
              <a:spcBef>
                <a:spcPct val="0"/>
              </a:spcBef>
              <a:spcAft>
                <a:spcPct val="0"/>
              </a:spcAft>
              <a:buClrTx/>
              <a:buSzTx/>
              <a:tabLst/>
            </a:pPr>
            <a:endParaRPr kumimoji="0" lang="en-GB" sz="800" b="0" i="0" u="none" strike="noStrike" cap="none" normalizeH="0" baseline="0" dirty="0">
              <a:ln>
                <a:noFill/>
              </a:ln>
              <a:solidFill>
                <a:schemeClr val="tx1"/>
              </a:solidFill>
              <a:effectLst/>
              <a:latin typeface="+mj-lt"/>
            </a:endParaRPr>
          </a:p>
          <a:p>
            <a:pPr marR="0" lvl="0" defTabSz="914400" rtl="0" eaLnBrk="1" fontAlgn="base" latinLnBrk="0" hangingPunct="1">
              <a:lnSpc>
                <a:spcPct val="100000"/>
              </a:lnSpc>
              <a:spcBef>
                <a:spcPct val="0"/>
              </a:spcBef>
              <a:spcAft>
                <a:spcPct val="0"/>
              </a:spcAft>
              <a:buClrTx/>
              <a:buSzTx/>
              <a:tabLst/>
            </a:pPr>
            <a:endParaRPr kumimoji="0" lang="en-GB" sz="2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21090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556259" y="599440"/>
            <a:ext cx="5878757" cy="861774"/>
          </a:xfrm>
          <a:prstGeom prst="rect">
            <a:avLst/>
          </a:prstGeom>
          <a:noFill/>
        </p:spPr>
        <p:txBody>
          <a:bodyPr wrap="square" rtlCol="0">
            <a:spAutoFit/>
          </a:bodyPr>
          <a:lstStyle/>
          <a:p>
            <a:pPr algn="ctr"/>
            <a:r>
              <a:rPr lang="en-GB" sz="1000" b="1" dirty="0"/>
              <a:t>Timed Treatment Pathway 1:</a:t>
            </a:r>
          </a:p>
          <a:p>
            <a:pPr algn="ctr"/>
            <a:r>
              <a:rPr lang="en-GB" sz="1000" b="1" dirty="0"/>
              <a:t>Thoracic Surgery</a:t>
            </a:r>
          </a:p>
          <a:p>
            <a:endParaRPr lang="en-GB" sz="1000" dirty="0"/>
          </a:p>
          <a:p>
            <a:pPr algn="just"/>
            <a:r>
              <a:rPr lang="en-GB" sz="1000" dirty="0"/>
              <a:t>This pathway was developed by members of the CEG for Lung Cancer and Mesothelioma, NHSE and the Thoracic Surgery section of the Society of Cardiothoracic Surgeons. It was led by D West and S Barnard.</a:t>
            </a:r>
          </a:p>
        </p:txBody>
      </p:sp>
      <p:sp>
        <p:nvSpPr>
          <p:cNvPr id="5" name="Text Box 33"/>
          <p:cNvSpPr txBox="1">
            <a:spLocks noChangeArrowheads="1"/>
          </p:cNvSpPr>
          <p:nvPr/>
        </p:nvSpPr>
        <p:spPr bwMode="auto">
          <a:xfrm>
            <a:off x="2335992" y="3517982"/>
            <a:ext cx="1958903" cy="402493"/>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Advanced tests requested if indicated </a:t>
            </a:r>
            <a:endParaRPr lang="en-GB" sz="900" dirty="0">
              <a:latin typeface="+mj-lt"/>
              <a:ea typeface="ÇlÇr ñæí©" charset="0"/>
            </a:endParaRPr>
          </a:p>
          <a:p>
            <a:pPr lvl="0" algn="ctr" defTabSz="914400"/>
            <a:r>
              <a:rPr lang="en-GB" sz="900" dirty="0">
                <a:latin typeface="+mj-lt"/>
                <a:ea typeface="ÇlÇr ñæí©" charset="0"/>
              </a:rPr>
              <a:t>Identify potential research eligibility</a:t>
            </a: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6" name="Text Box 35"/>
          <p:cNvSpPr txBox="1">
            <a:spLocks noChangeArrowheads="1"/>
          </p:cNvSpPr>
          <p:nvPr/>
        </p:nvSpPr>
        <p:spPr bwMode="auto">
          <a:xfrm>
            <a:off x="3434481" y="5740802"/>
            <a:ext cx="1174015" cy="6693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a:r>
              <a:rPr lang="en-GB" sz="800" dirty="0">
                <a:latin typeface="+mj-lt"/>
              </a:rPr>
              <a:t>further testing, specialist referral, prehabilitation</a:t>
            </a:r>
            <a:r>
              <a:rPr lang="en-GB" sz="800" baseline="30000" dirty="0">
                <a:latin typeface="+mj-lt"/>
              </a:rPr>
              <a:t>4</a:t>
            </a:r>
            <a:r>
              <a:rPr lang="en-GB" sz="800" dirty="0">
                <a:latin typeface="+mj-lt"/>
              </a:rPr>
              <a:t>, second opinion/ high risk meeting  </a:t>
            </a:r>
            <a:endParaRPr lang="en-US" sz="800" dirty="0">
              <a:latin typeface="+mj-lt"/>
            </a:endParaRPr>
          </a:p>
        </p:txBody>
      </p:sp>
      <p:sp>
        <p:nvSpPr>
          <p:cNvPr id="8" name="Text Box 43"/>
          <p:cNvSpPr txBox="1">
            <a:spLocks noChangeArrowheads="1"/>
          </p:cNvSpPr>
          <p:nvPr/>
        </p:nvSpPr>
        <p:spPr bwMode="auto">
          <a:xfrm>
            <a:off x="593958" y="1577402"/>
            <a:ext cx="625263" cy="6177048"/>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21</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33</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48</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Day 58</a:t>
            </a:r>
            <a:r>
              <a:rPr kumimoji="0" lang="en-GB" sz="800" b="1" i="0" u="none" strike="noStrike" cap="none" normalizeH="0" baseline="0" dirty="0">
                <a:ln>
                  <a:noFill/>
                </a:ln>
                <a:solidFill>
                  <a:schemeClr val="tx1"/>
                </a:solidFill>
                <a:effectLst/>
                <a:latin typeface="+mj-lt"/>
                <a:ea typeface="ÇlÇr ñæí©" charset="0"/>
              </a:rPr>
              <a:t>  </a:t>
            </a:r>
            <a:endParaRPr kumimoji="0" lang="en-GB" sz="800" b="0" i="0" u="none" strike="noStrike" cap="none" normalizeH="0" baseline="0" dirty="0">
              <a:ln>
                <a:noFill/>
              </a:ln>
              <a:solidFill>
                <a:schemeClr val="tx1"/>
              </a:solidFill>
              <a:effectLst/>
              <a:latin typeface="+mj-lt"/>
            </a:endParaRPr>
          </a:p>
        </p:txBody>
      </p:sp>
      <p:sp>
        <p:nvSpPr>
          <p:cNvPr id="15" name="Text Box 34"/>
          <p:cNvSpPr txBox="1">
            <a:spLocks noChangeArrowheads="1"/>
          </p:cNvSpPr>
          <p:nvPr/>
        </p:nvSpPr>
        <p:spPr bwMode="auto">
          <a:xfrm>
            <a:off x="1961860" y="2095171"/>
            <a:ext cx="2716410" cy="5036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b="1" dirty="0">
                <a:latin typeface="+mj-lt"/>
                <a:ea typeface="ÇlÇr ñæí©" charset="0"/>
              </a:rPr>
              <a:t>Multidisciplinary Team meeting</a:t>
            </a:r>
          </a:p>
          <a:p>
            <a:pPr algn="ctr" defTabSz="914400"/>
            <a:r>
              <a:rPr lang="en-GB" sz="900" dirty="0">
                <a:latin typeface="+mj-lt"/>
                <a:ea typeface="ÇlÇr ñæí©" charset="0"/>
              </a:rPr>
              <a:t>Staging and routine fitness testing must be available</a:t>
            </a:r>
          </a:p>
          <a:p>
            <a:pPr algn="ctr" defTabSz="914400"/>
            <a:r>
              <a:rPr lang="en-GB" sz="900" dirty="0">
                <a:latin typeface="+mj-lt"/>
                <a:ea typeface="ÇlÇr ñæí©" charset="0"/>
              </a:rPr>
              <a:t>A surgeon should be present for &gt;95% of meetings</a:t>
            </a:r>
          </a:p>
          <a:p>
            <a:pPr lvl="0" algn="ctr" defTabSz="914400"/>
            <a:endParaRPr lang="en-GB" sz="900" b="1" dirty="0">
              <a:latin typeface="+mj-lt"/>
              <a:ea typeface="ÇlÇr ñæí©" charset="0"/>
            </a:endParaRPr>
          </a:p>
        </p:txBody>
      </p:sp>
      <p:sp>
        <p:nvSpPr>
          <p:cNvPr id="17" name="Text Box 39"/>
          <p:cNvSpPr txBox="1">
            <a:spLocks noChangeArrowheads="1"/>
          </p:cNvSpPr>
          <p:nvPr/>
        </p:nvSpPr>
        <p:spPr bwMode="auto">
          <a:xfrm>
            <a:off x="2233341" y="4557664"/>
            <a:ext cx="774028" cy="2704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a:latin typeface="+mj-lt"/>
                <a:ea typeface="ÇlÇr ñæí©" charset="0"/>
              </a:rPr>
              <a:t>Routine</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24" name="AutoShape 11"/>
          <p:cNvCxnSpPr>
            <a:cxnSpLocks noChangeShapeType="1"/>
            <a:stCxn id="52" idx="2"/>
            <a:endCxn id="30" idx="0"/>
          </p:cNvCxnSpPr>
          <p:nvPr/>
        </p:nvCxnSpPr>
        <p:spPr bwMode="auto">
          <a:xfrm flipH="1">
            <a:off x="3316591" y="2850439"/>
            <a:ext cx="3474" cy="14733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9" name="Text Box 39"/>
          <p:cNvSpPr txBox="1">
            <a:spLocks noChangeArrowheads="1"/>
          </p:cNvSpPr>
          <p:nvPr/>
        </p:nvSpPr>
        <p:spPr bwMode="auto">
          <a:xfrm>
            <a:off x="2235943" y="4103728"/>
            <a:ext cx="2159000" cy="4510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Preoperative Assessment Surgical Clinic</a:t>
            </a:r>
          </a:p>
          <a:p>
            <a:pPr algn="ctr" defTabSz="914400"/>
            <a:r>
              <a:rPr lang="en-GB" sz="800" dirty="0">
                <a:latin typeface="+mj-lt"/>
                <a:ea typeface="ÇlÇr ñæí©" charset="0"/>
              </a:rPr>
              <a:t>Meet surgeon and nurse specialist</a:t>
            </a:r>
          </a:p>
          <a:p>
            <a:pPr algn="ctr" defTabSz="914400"/>
            <a:r>
              <a:rPr lang="en-GB" sz="800" dirty="0">
                <a:latin typeface="+mj-lt"/>
                <a:ea typeface="ÇlÇr ñæí©" charset="0"/>
              </a:rPr>
              <a:t>Risk stratification, research trial entry</a:t>
            </a:r>
          </a:p>
        </p:txBody>
      </p:sp>
      <p:cxnSp>
        <p:nvCxnSpPr>
          <p:cNvPr id="40" name="AutoShape 8"/>
          <p:cNvCxnSpPr>
            <a:cxnSpLocks noChangeShapeType="1"/>
            <a:stCxn id="5" idx="2"/>
            <a:endCxn id="29" idx="0"/>
          </p:cNvCxnSpPr>
          <p:nvPr/>
        </p:nvCxnSpPr>
        <p:spPr bwMode="auto">
          <a:xfrm flipH="1">
            <a:off x="3315443" y="3920475"/>
            <a:ext cx="1" cy="18325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4" name="AutoShape 5"/>
          <p:cNvCxnSpPr>
            <a:cxnSpLocks noChangeShapeType="1"/>
            <a:stCxn id="17" idx="2"/>
            <a:endCxn id="78" idx="0"/>
          </p:cNvCxnSpPr>
          <p:nvPr/>
        </p:nvCxnSpPr>
        <p:spPr bwMode="auto">
          <a:xfrm flipH="1">
            <a:off x="2605801" y="4828095"/>
            <a:ext cx="14554" cy="14291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8" name="AutoShape 5"/>
          <p:cNvCxnSpPr>
            <a:cxnSpLocks noChangeShapeType="1"/>
            <a:stCxn id="6" idx="2"/>
            <a:endCxn id="86" idx="0"/>
          </p:cNvCxnSpPr>
          <p:nvPr/>
        </p:nvCxnSpPr>
        <p:spPr bwMode="auto">
          <a:xfrm>
            <a:off x="4021489" y="6410123"/>
            <a:ext cx="0" cy="112242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2" name="Text Box 33"/>
          <p:cNvSpPr txBox="1">
            <a:spLocks noChangeArrowheads="1"/>
          </p:cNvSpPr>
          <p:nvPr/>
        </p:nvSpPr>
        <p:spPr bwMode="auto">
          <a:xfrm>
            <a:off x="1961860" y="2598840"/>
            <a:ext cx="2716410" cy="251599"/>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Surgical Referral (may be after neoadjuvant therapy)</a:t>
            </a:r>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76" name="Text Box 39"/>
          <p:cNvSpPr txBox="1">
            <a:spLocks noChangeArrowheads="1"/>
          </p:cNvSpPr>
          <p:nvPr/>
        </p:nvSpPr>
        <p:spPr bwMode="auto">
          <a:xfrm>
            <a:off x="3620915" y="4554733"/>
            <a:ext cx="774028" cy="2704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Complex</a:t>
            </a:r>
            <a:endParaRPr kumimoji="0" lang="en-GB" sz="800" b="0" i="0" u="none" strike="noStrike" cap="none" normalizeH="0" baseline="0" dirty="0">
              <a:ln>
                <a:noFill/>
              </a:ln>
              <a:solidFill>
                <a:schemeClr val="tx1"/>
              </a:solidFill>
              <a:effectLst/>
              <a:latin typeface="+mj-lt"/>
              <a:ea typeface="ÇlÇr ñæí©" charset="0"/>
            </a:endParaRPr>
          </a:p>
        </p:txBody>
      </p:sp>
      <p:sp>
        <p:nvSpPr>
          <p:cNvPr id="78" name="Text Box 39"/>
          <p:cNvSpPr txBox="1">
            <a:spLocks noChangeArrowheads="1"/>
          </p:cNvSpPr>
          <p:nvPr/>
        </p:nvSpPr>
        <p:spPr bwMode="auto">
          <a:xfrm>
            <a:off x="2218787" y="6257282"/>
            <a:ext cx="774028" cy="305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Direct to surgery</a:t>
            </a:r>
            <a:endParaRPr kumimoji="0" lang="en-GB" sz="800" b="0" i="0" u="none" strike="noStrike" cap="none" normalizeH="0" baseline="0" dirty="0">
              <a:ln>
                <a:noFill/>
              </a:ln>
              <a:solidFill>
                <a:schemeClr val="tx1"/>
              </a:solidFill>
              <a:effectLst/>
              <a:latin typeface="+mj-lt"/>
              <a:ea typeface="ÇlÇr ñæí©" charset="0"/>
            </a:endParaRPr>
          </a:p>
        </p:txBody>
      </p:sp>
      <p:sp>
        <p:nvSpPr>
          <p:cNvPr id="86" name="Text Box 35"/>
          <p:cNvSpPr txBox="1">
            <a:spLocks noChangeArrowheads="1"/>
          </p:cNvSpPr>
          <p:nvPr/>
        </p:nvSpPr>
        <p:spPr bwMode="auto">
          <a:xfrm>
            <a:off x="3586653" y="7532552"/>
            <a:ext cx="869672" cy="22189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a:r>
              <a:rPr lang="en-GB" sz="800">
                <a:latin typeface="+mj-lt"/>
              </a:rPr>
              <a:t>Surgery</a:t>
            </a:r>
            <a:endParaRPr lang="en-US" sz="800" dirty="0">
              <a:latin typeface="+mj-lt"/>
            </a:endParaRPr>
          </a:p>
        </p:txBody>
      </p:sp>
      <p:cxnSp>
        <p:nvCxnSpPr>
          <p:cNvPr id="90" name="AutoShape 5"/>
          <p:cNvCxnSpPr>
            <a:cxnSpLocks noChangeShapeType="1"/>
            <a:stCxn id="76" idx="2"/>
            <a:endCxn id="6" idx="0"/>
          </p:cNvCxnSpPr>
          <p:nvPr/>
        </p:nvCxnSpPr>
        <p:spPr bwMode="auto">
          <a:xfrm>
            <a:off x="4007929" y="4825164"/>
            <a:ext cx="13560" cy="9156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8" name="Text Box 34"/>
          <p:cNvSpPr txBox="1">
            <a:spLocks noChangeArrowheads="1"/>
          </p:cNvSpPr>
          <p:nvPr/>
        </p:nvSpPr>
        <p:spPr bwMode="auto">
          <a:xfrm>
            <a:off x="1961860" y="1589996"/>
            <a:ext cx="2716410" cy="3304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b="1" dirty="0">
                <a:latin typeface="+mj-lt"/>
                <a:ea typeface="ÇlÇr ñæí©" charset="0"/>
              </a:rPr>
              <a:t>National Optimal Lung Cancer Pathway</a:t>
            </a:r>
          </a:p>
          <a:p>
            <a:pPr algn="ctr" defTabSz="914400"/>
            <a:r>
              <a:rPr lang="en-GB" sz="900" dirty="0">
                <a:latin typeface="+mj-lt"/>
                <a:ea typeface="ÇlÇr ñæí©" charset="0"/>
              </a:rPr>
              <a:t>Diagnostic Standards of Care</a:t>
            </a:r>
          </a:p>
          <a:p>
            <a:pPr lvl="0" algn="ctr" defTabSz="914400"/>
            <a:endParaRPr lang="en-GB" sz="900" b="1" dirty="0">
              <a:latin typeface="+mj-lt"/>
              <a:ea typeface="ÇlÇr ñæí©" charset="0"/>
            </a:endParaRPr>
          </a:p>
        </p:txBody>
      </p:sp>
      <p:cxnSp>
        <p:nvCxnSpPr>
          <p:cNvPr id="99" name="AutoShape 8"/>
          <p:cNvCxnSpPr>
            <a:cxnSpLocks noChangeShapeType="1"/>
            <a:stCxn id="98" idx="2"/>
            <a:endCxn id="15" idx="0"/>
          </p:cNvCxnSpPr>
          <p:nvPr/>
        </p:nvCxnSpPr>
        <p:spPr bwMode="auto">
          <a:xfrm>
            <a:off x="3320065" y="1920495"/>
            <a:ext cx="0" cy="17467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3" name="Text Box 29"/>
          <p:cNvSpPr txBox="1">
            <a:spLocks noChangeArrowheads="1"/>
          </p:cNvSpPr>
          <p:nvPr/>
        </p:nvSpPr>
        <p:spPr bwMode="auto">
          <a:xfrm>
            <a:off x="4905840" y="1577402"/>
            <a:ext cx="1425599" cy="6177048"/>
          </a:xfrm>
          <a:prstGeom prst="rect">
            <a:avLst/>
          </a:prstGeom>
          <a:solidFill>
            <a:srgbClr val="A3F5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b="1" dirty="0">
                <a:latin typeface="+mj-lt"/>
              </a:rPr>
              <a:t>Best Practice Pointers</a:t>
            </a:r>
          </a:p>
          <a:p>
            <a:pPr defTabSz="914400"/>
            <a:endParaRPr lang="en-GB" sz="800" dirty="0">
              <a:latin typeface="+mj-lt"/>
            </a:endParaRPr>
          </a:p>
          <a:p>
            <a:pPr marL="171450" indent="-171450" defTabSz="914400">
              <a:buFont typeface="Arial" charset="0"/>
              <a:buChar char="•"/>
            </a:pPr>
            <a:endParaRPr lang="en-GB" sz="800" dirty="0">
              <a:latin typeface="+mj-lt"/>
            </a:endParaRPr>
          </a:p>
          <a:p>
            <a:pPr marL="171450" indent="-171450" defTabSz="914400">
              <a:buFont typeface="Arial" charset="0"/>
              <a:buChar char="•"/>
            </a:pPr>
            <a:r>
              <a:rPr lang="en-GB" sz="800" dirty="0">
                <a:latin typeface="+mj-lt"/>
              </a:rPr>
              <a:t>Electronic or structured referral document</a:t>
            </a:r>
          </a:p>
          <a:p>
            <a:pPr algn="ctr" defTabSz="914400"/>
            <a:endParaRPr lang="en-GB" sz="800" dirty="0">
              <a:latin typeface="+mj-lt"/>
            </a:endParaRPr>
          </a:p>
          <a:p>
            <a:pPr marL="171450" indent="-171450" defTabSz="914400">
              <a:buFont typeface="Arial" charset="0"/>
              <a:buChar char="•"/>
            </a:pPr>
            <a:r>
              <a:rPr lang="en-GB" sz="800" dirty="0">
                <a:latin typeface="+mj-lt"/>
              </a:rPr>
              <a:t>Pooled waiting lists</a:t>
            </a:r>
          </a:p>
          <a:p>
            <a:pPr algn="ctr" defTabSz="914400"/>
            <a:endParaRPr lang="en-GB" sz="800" dirty="0">
              <a:latin typeface="+mj-lt"/>
            </a:endParaRPr>
          </a:p>
          <a:p>
            <a:pPr marL="171450" indent="-171450">
              <a:buFont typeface="Arial" charset="0"/>
              <a:buChar char="•"/>
            </a:pPr>
            <a:r>
              <a:rPr lang="en-GB" sz="800" dirty="0">
                <a:latin typeface="+mj-lt"/>
              </a:rPr>
              <a:t>Optimise comorbidities e.g. COPD, smoking, nutrition as early in the pathway as possible</a:t>
            </a:r>
            <a:r>
              <a:rPr lang="en-GB" sz="800" baseline="30000" dirty="0">
                <a:latin typeface="+mj-lt"/>
              </a:rPr>
              <a:t>2</a:t>
            </a:r>
            <a:r>
              <a:rPr lang="en-GB" sz="800" dirty="0">
                <a:latin typeface="+mj-lt"/>
              </a:rPr>
              <a:t>.</a:t>
            </a:r>
          </a:p>
          <a:p>
            <a:pPr marL="171450" indent="-171450">
              <a:buFont typeface="Arial" charset="0"/>
              <a:buChar char="•"/>
            </a:pPr>
            <a:endParaRPr lang="en-US" sz="800" dirty="0">
              <a:latin typeface="+mj-lt"/>
            </a:endParaRPr>
          </a:p>
          <a:p>
            <a:pPr marL="171450" indent="-171450">
              <a:buFont typeface="Arial" charset="0"/>
              <a:buChar char="•"/>
            </a:pPr>
            <a:r>
              <a:rPr lang="en-GB" sz="800" dirty="0">
                <a:latin typeface="+mj-lt"/>
              </a:rPr>
              <a:t>Surgical clinic same day as MDT</a:t>
            </a:r>
            <a:endParaRPr lang="en-GB" sz="800" b="1" dirty="0">
              <a:latin typeface="+mj-lt"/>
            </a:endParaRPr>
          </a:p>
          <a:p>
            <a:endParaRPr lang="en-GB" sz="800" b="1" dirty="0">
              <a:latin typeface="+mj-lt"/>
            </a:endParaRPr>
          </a:p>
          <a:p>
            <a:pPr algn="ctr"/>
            <a:r>
              <a:rPr lang="en-GB" sz="800" b="1" dirty="0">
                <a:latin typeface="+mj-lt"/>
              </a:rPr>
              <a:t>Surgical assessment</a:t>
            </a:r>
            <a:endParaRPr lang="en-US" sz="800" dirty="0">
              <a:latin typeface="+mj-lt"/>
            </a:endParaRPr>
          </a:p>
          <a:p>
            <a:r>
              <a:rPr lang="en-GB" sz="800" dirty="0">
                <a:latin typeface="+mj-lt"/>
              </a:rPr>
              <a:t> </a:t>
            </a:r>
            <a:endParaRPr lang="en-US" sz="800" dirty="0">
              <a:latin typeface="+mj-lt"/>
            </a:endParaRPr>
          </a:p>
          <a:p>
            <a:pPr marL="171450" indent="-171450">
              <a:buFont typeface="Arial" charset="0"/>
              <a:buChar char="•"/>
            </a:pPr>
            <a:r>
              <a:rPr lang="en-GB" sz="800" dirty="0">
                <a:latin typeface="+mj-lt"/>
              </a:rPr>
              <a:t>Protocol-based pre-operative assessment clinic</a:t>
            </a:r>
          </a:p>
          <a:p>
            <a:pPr marL="171450" indent="-171450">
              <a:buFont typeface="Arial" charset="0"/>
              <a:buChar char="•"/>
            </a:pPr>
            <a:endParaRPr lang="en-US" sz="800" dirty="0">
              <a:latin typeface="+mj-lt"/>
            </a:endParaRPr>
          </a:p>
          <a:p>
            <a:pPr marL="171450" indent="-171450">
              <a:buFont typeface="Arial" charset="0"/>
              <a:buChar char="•"/>
            </a:pPr>
            <a:r>
              <a:rPr lang="en-US" sz="800" dirty="0">
                <a:latin typeface="+mj-lt"/>
              </a:rPr>
              <a:t>LCNS to support adjuvant chemotherapy discussion. Discuss/Refer to local prehab/ rehab services</a:t>
            </a:r>
          </a:p>
          <a:p>
            <a:pPr marL="171450" indent="-171450">
              <a:buFont typeface="Arial" charset="0"/>
              <a:buChar char="•"/>
            </a:pPr>
            <a:endParaRPr lang="en-GB" sz="800" dirty="0">
              <a:latin typeface="+mj-lt"/>
            </a:endParaRPr>
          </a:p>
          <a:p>
            <a:pPr marL="171450" indent="-171450">
              <a:buFont typeface="Arial" charset="0"/>
              <a:buChar char="•"/>
            </a:pPr>
            <a:r>
              <a:rPr lang="en-GB" sz="800" dirty="0">
                <a:latin typeface="+mj-lt"/>
              </a:rPr>
              <a:t>Joint surgery/oncology clinics for high risk or multimodality patients</a:t>
            </a:r>
            <a:endParaRPr lang="en-US" sz="800" dirty="0">
              <a:latin typeface="+mj-lt"/>
            </a:endParaRPr>
          </a:p>
          <a:p>
            <a:r>
              <a:rPr lang="en-GB" sz="800" dirty="0">
                <a:latin typeface="+mj-lt"/>
              </a:rPr>
              <a:t> </a:t>
            </a:r>
            <a:endParaRPr lang="en-US" sz="800" dirty="0">
              <a:latin typeface="+mj-lt"/>
            </a:endParaRPr>
          </a:p>
          <a:p>
            <a:pPr marL="171450" indent="-171450">
              <a:buFont typeface="Arial" charset="0"/>
              <a:buChar char="•"/>
            </a:pPr>
            <a:r>
              <a:rPr lang="en-GB" sz="800" dirty="0">
                <a:latin typeface="+mj-lt"/>
              </a:rPr>
              <a:t>Single-visit whenever possible.</a:t>
            </a:r>
            <a:endParaRPr lang="en-US" sz="800" dirty="0">
              <a:latin typeface="+mj-lt"/>
            </a:endParaRPr>
          </a:p>
          <a:p>
            <a:r>
              <a:rPr lang="en-GB" sz="800" dirty="0">
                <a:latin typeface="+mj-lt"/>
              </a:rPr>
              <a:t> </a:t>
            </a:r>
            <a:endParaRPr lang="en-US" sz="800" dirty="0">
              <a:latin typeface="+mj-lt"/>
            </a:endParaRPr>
          </a:p>
          <a:p>
            <a:pPr marL="171450" indent="-171450">
              <a:buFont typeface="Arial" charset="0"/>
              <a:buChar char="•"/>
            </a:pPr>
            <a:r>
              <a:rPr lang="en-GB" sz="800" dirty="0">
                <a:latin typeface="+mj-lt"/>
              </a:rPr>
              <a:t>Written information to patient</a:t>
            </a:r>
            <a:endParaRPr lang="en-US" sz="800" dirty="0">
              <a:latin typeface="+mj-lt"/>
            </a:endParaRPr>
          </a:p>
          <a:p>
            <a:r>
              <a:rPr lang="en-GB" sz="800" dirty="0">
                <a:latin typeface="+mj-lt"/>
              </a:rPr>
              <a:t> </a:t>
            </a:r>
            <a:endParaRPr lang="en-US" sz="800" dirty="0">
              <a:latin typeface="+mj-lt"/>
            </a:endParaRPr>
          </a:p>
          <a:p>
            <a:pPr marL="171450" indent="-171450">
              <a:buFont typeface="Arial" charset="0"/>
              <a:buChar char="•"/>
            </a:pPr>
            <a:r>
              <a:rPr lang="en-GB" sz="800" dirty="0">
                <a:latin typeface="+mj-lt"/>
              </a:rPr>
              <a:t>Trial screening</a:t>
            </a:r>
          </a:p>
          <a:p>
            <a:endParaRPr lang="en-GB" sz="800" b="1" dirty="0">
              <a:latin typeface="+mj-lt"/>
            </a:endParaRPr>
          </a:p>
          <a:p>
            <a:pPr algn="ctr"/>
            <a:r>
              <a:rPr lang="en-GB" sz="800" b="1" dirty="0">
                <a:latin typeface="+mj-lt"/>
              </a:rPr>
              <a:t>In-Patient</a:t>
            </a:r>
          </a:p>
          <a:p>
            <a:pPr algn="ctr"/>
            <a:endParaRPr lang="en-US" sz="800" dirty="0">
              <a:latin typeface="+mj-lt"/>
            </a:endParaRPr>
          </a:p>
          <a:p>
            <a:pPr marL="171450" indent="-171450">
              <a:buFont typeface="Arial" charset="0"/>
              <a:buChar char="•"/>
            </a:pPr>
            <a:r>
              <a:rPr lang="en-GB" sz="800" dirty="0">
                <a:latin typeface="+mj-lt"/>
              </a:rPr>
              <a:t>Routine day of surgery admission</a:t>
            </a:r>
            <a:r>
              <a:rPr lang="en-GB" sz="800" baseline="30000" dirty="0">
                <a:latin typeface="+mj-lt"/>
              </a:rPr>
              <a:t>3</a:t>
            </a:r>
            <a:endParaRPr lang="en-US" sz="800" dirty="0">
              <a:latin typeface="+mj-lt"/>
            </a:endParaRPr>
          </a:p>
          <a:p>
            <a:pPr marL="171450" indent="-171450">
              <a:buFont typeface="Arial" charset="0"/>
              <a:buChar char="•"/>
            </a:pPr>
            <a:endParaRPr lang="en-GB" sz="800" dirty="0">
              <a:latin typeface="+mj-lt"/>
            </a:endParaRPr>
          </a:p>
          <a:p>
            <a:pPr marL="171450" indent="-171450">
              <a:buFont typeface="Arial" charset="0"/>
              <a:buChar char="•"/>
            </a:pPr>
            <a:r>
              <a:rPr lang="en-GB" sz="800" dirty="0">
                <a:latin typeface="+mj-lt"/>
              </a:rPr>
              <a:t>7 day consultant ward</a:t>
            </a:r>
            <a:r>
              <a:rPr lang="en-GB" sz="800" baseline="30000" dirty="0">
                <a:latin typeface="+mj-lt"/>
              </a:rPr>
              <a:t>3</a:t>
            </a:r>
            <a:r>
              <a:rPr lang="en-GB" sz="800" dirty="0">
                <a:latin typeface="+mj-lt"/>
              </a:rPr>
              <a:t> rounds</a:t>
            </a:r>
            <a:endParaRPr lang="en-US" sz="800" dirty="0">
              <a:latin typeface="+mj-lt"/>
            </a:endParaRPr>
          </a:p>
          <a:p>
            <a:pPr marL="171450" indent="-171450">
              <a:buFont typeface="Arial" charset="0"/>
              <a:buChar char="•"/>
            </a:pPr>
            <a:endParaRPr lang="en-GB" sz="800" dirty="0">
              <a:latin typeface="+mj-lt"/>
            </a:endParaRPr>
          </a:p>
          <a:p>
            <a:pPr marL="171450" indent="-171450">
              <a:buFont typeface="Arial" charset="0"/>
              <a:buChar char="•"/>
            </a:pPr>
            <a:r>
              <a:rPr lang="en-GB" sz="800" dirty="0">
                <a:latin typeface="+mj-lt"/>
              </a:rPr>
              <a:t>Enhanced recovery perioperative care</a:t>
            </a:r>
            <a:endParaRPr lang="en-US" sz="800" dirty="0">
              <a:latin typeface="+mj-lt"/>
            </a:endParaRPr>
          </a:p>
          <a:p>
            <a:endParaRPr lang="en-US" sz="800" dirty="0">
              <a:latin typeface="+mj-lt"/>
            </a:endParaRPr>
          </a:p>
          <a:p>
            <a:pPr algn="ctr" defTabSz="914400"/>
            <a:endParaRPr lang="en-GB" sz="800" dirty="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ndParaRPr>
          </a:p>
        </p:txBody>
      </p:sp>
      <p:sp>
        <p:nvSpPr>
          <p:cNvPr id="106" name="TextBox 105"/>
          <p:cNvSpPr txBox="1"/>
          <p:nvPr/>
        </p:nvSpPr>
        <p:spPr>
          <a:xfrm>
            <a:off x="678232" y="7899780"/>
            <a:ext cx="5492088" cy="1692771"/>
          </a:xfrm>
          <a:prstGeom prst="rect">
            <a:avLst/>
          </a:prstGeom>
          <a:noFill/>
        </p:spPr>
        <p:txBody>
          <a:bodyPr wrap="square" rtlCol="0">
            <a:spAutoFit/>
          </a:bodyPr>
          <a:lstStyle/>
          <a:p>
            <a:r>
              <a:rPr lang="en-GB" sz="800" dirty="0"/>
              <a:t>(1) 	Thoracic Surgery Service Specification 170016/S </a:t>
            </a:r>
            <a:r>
              <a:rPr lang="en-US" sz="800" dirty="0"/>
              <a:t>. </a:t>
            </a:r>
            <a:r>
              <a:rPr lang="en-GB" sz="800" dirty="0"/>
              <a:t>NHS England</a:t>
            </a:r>
            <a:endParaRPr lang="en-US" sz="800" dirty="0"/>
          </a:p>
          <a:p>
            <a:r>
              <a:rPr lang="en-GB" sz="800" u="sng" dirty="0">
                <a:hlinkClick r:id="rId3"/>
              </a:rPr>
              <a:t>https://www.england.nhs.uk/wp-content/uploads/2017/07/thoracic-surgery-service-specification.pdf</a:t>
            </a:r>
            <a:r>
              <a:rPr lang="en-GB" sz="800" dirty="0"/>
              <a:t> </a:t>
            </a:r>
            <a:endParaRPr lang="en-US" sz="800" dirty="0"/>
          </a:p>
          <a:p>
            <a:r>
              <a:rPr lang="en-GB" sz="800" dirty="0"/>
              <a:t>(2) 	NICE Lung Cancer Guideline CG122 updated 2019  </a:t>
            </a:r>
            <a:endParaRPr lang="en-US" sz="800" dirty="0"/>
          </a:p>
          <a:p>
            <a:r>
              <a:rPr lang="en-GB" sz="800" dirty="0"/>
              <a:t>	</a:t>
            </a:r>
            <a:r>
              <a:rPr lang="en-GB" sz="800" u="sng" dirty="0">
                <a:hlinkClick r:id="rId4"/>
              </a:rPr>
              <a:t>https://www.nice.org.uk/guidance/ng122</a:t>
            </a:r>
            <a:r>
              <a:rPr lang="en-GB" sz="800" dirty="0"/>
              <a:t> </a:t>
            </a:r>
            <a:endParaRPr lang="en-US" sz="800" dirty="0"/>
          </a:p>
          <a:p>
            <a:r>
              <a:rPr lang="en-GB" sz="800" dirty="0"/>
              <a:t>(3)	Cardiothoracic Surgery GIRFT Programme National Specialty Report 2018</a:t>
            </a:r>
            <a:r>
              <a:rPr lang="en-US" sz="800" dirty="0"/>
              <a:t> </a:t>
            </a:r>
            <a:r>
              <a:rPr lang="en-GB" sz="800" dirty="0"/>
              <a:t>David </a:t>
            </a:r>
            <a:r>
              <a:rPr lang="en-GB" sz="800" dirty="0" err="1"/>
              <a:t>Richens</a:t>
            </a:r>
            <a:endParaRPr lang="en-US" sz="800" dirty="0"/>
          </a:p>
          <a:p>
            <a:r>
              <a:rPr lang="en-GB" sz="800" u="sng" dirty="0">
                <a:hlinkClick r:id="rId5"/>
              </a:rPr>
              <a:t>https://gettingitrightfirsttime.co.uk/wp-content/uploads/2018/04/GIRFT-Cardiothoracic-Report-1.pdf</a:t>
            </a:r>
            <a:r>
              <a:rPr lang="en-GB" sz="800" dirty="0"/>
              <a:t> </a:t>
            </a:r>
            <a:endParaRPr lang="en-US" sz="800" dirty="0"/>
          </a:p>
          <a:p>
            <a:r>
              <a:rPr lang="en-GB" sz="800" dirty="0"/>
              <a:t>(4) 	Preoperative exercise training for patients with non-small cell lung cancer</a:t>
            </a:r>
            <a:endParaRPr lang="en-US" sz="800" dirty="0"/>
          </a:p>
          <a:p>
            <a:r>
              <a:rPr lang="en-GB" sz="800" dirty="0"/>
              <a:t>	</a:t>
            </a:r>
            <a:r>
              <a:rPr lang="en-GB" sz="800" dirty="0" err="1"/>
              <a:t>Cavalheri</a:t>
            </a:r>
            <a:r>
              <a:rPr lang="en-GB" sz="800" dirty="0"/>
              <a:t>  V, Granger C</a:t>
            </a:r>
            <a:r>
              <a:rPr lang="en-US" sz="800" dirty="0"/>
              <a:t> </a:t>
            </a:r>
            <a:r>
              <a:rPr lang="en-GB" sz="800" dirty="0"/>
              <a:t>Cochrane Database </a:t>
            </a:r>
            <a:r>
              <a:rPr lang="en-GB" sz="800" dirty="0" err="1"/>
              <a:t>Syst</a:t>
            </a:r>
            <a:r>
              <a:rPr lang="en-GB" sz="800" dirty="0"/>
              <a:t> Rev  2017 Jun 7;6: CD012020</a:t>
            </a:r>
            <a:endParaRPr lang="en-US" sz="800" dirty="0"/>
          </a:p>
          <a:p>
            <a:r>
              <a:rPr lang="en-GB" sz="800" dirty="0"/>
              <a:t> </a:t>
            </a:r>
            <a:endParaRPr lang="en-US" sz="800" dirty="0"/>
          </a:p>
          <a:p>
            <a:r>
              <a:rPr lang="en-GB" sz="800" b="1" dirty="0"/>
              <a:t>Definition of routine and advanced fitness testing</a:t>
            </a:r>
            <a:endParaRPr lang="en-US" sz="800" dirty="0"/>
          </a:p>
          <a:p>
            <a:pPr algn="just"/>
            <a:r>
              <a:rPr lang="en-GB" sz="800" dirty="0"/>
              <a:t>Routine fitness testing includes spirometry, transfer factor, and transthoracic echocardiography, and six-minute walk testing when indicated.  Tests beyond these, for example cardiopulmonary exercise testing, split function tests or cardiology investigations including perfusion scanning or angiography are defined as “advanced” for the purpose of the pathway</a:t>
            </a:r>
            <a:endParaRPr lang="en-US" sz="800" dirty="0"/>
          </a:p>
        </p:txBody>
      </p:sp>
      <p:sp>
        <p:nvSpPr>
          <p:cNvPr id="114" name="Text Box 39"/>
          <p:cNvSpPr txBox="1">
            <a:spLocks noChangeArrowheads="1"/>
          </p:cNvSpPr>
          <p:nvPr/>
        </p:nvSpPr>
        <p:spPr bwMode="auto">
          <a:xfrm>
            <a:off x="1394035" y="5142333"/>
            <a:ext cx="1024823" cy="769099"/>
          </a:xfrm>
          <a:prstGeom prst="rect">
            <a:avLst/>
          </a:prstGeom>
          <a:solidFill>
            <a:srgbClr val="A3F5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dirty="0">
                <a:latin typeface="+mj-lt"/>
                <a:ea typeface="ÇlÇr ñæí©" charset="0"/>
              </a:rPr>
              <a:t>If surgery too high risk or declined: </a:t>
            </a:r>
            <a:r>
              <a:rPr lang="en-GB" sz="800" b="1" dirty="0">
                <a:latin typeface="+mj-lt"/>
                <a:ea typeface="ÇlÇr ñæí©" charset="0"/>
              </a:rPr>
              <a:t>direct referral on day of decision </a:t>
            </a:r>
            <a:r>
              <a:rPr lang="en-GB" sz="800" dirty="0">
                <a:latin typeface="+mj-lt"/>
                <a:ea typeface="ÇlÇr ñæí©" charset="0"/>
              </a:rPr>
              <a:t>to clinical oncology or other service </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115" name="AutoShape 5"/>
          <p:cNvCxnSpPr>
            <a:cxnSpLocks noChangeShapeType="1"/>
            <a:stCxn id="29" idx="1"/>
            <a:endCxn id="114" idx="0"/>
          </p:cNvCxnSpPr>
          <p:nvPr/>
        </p:nvCxnSpPr>
        <p:spPr bwMode="auto">
          <a:xfrm rot="10800000" flipV="1">
            <a:off x="1906447" y="4329235"/>
            <a:ext cx="329496" cy="813098"/>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7" name="AutoShape 5"/>
          <p:cNvCxnSpPr>
            <a:cxnSpLocks noChangeShapeType="1"/>
            <a:stCxn id="6" idx="2"/>
            <a:endCxn id="114" idx="2"/>
          </p:cNvCxnSpPr>
          <p:nvPr/>
        </p:nvCxnSpPr>
        <p:spPr bwMode="auto">
          <a:xfrm rot="5400000" flipH="1">
            <a:off x="2714622" y="5103257"/>
            <a:ext cx="498691" cy="2115042"/>
          </a:xfrm>
          <a:prstGeom prst="bentConnector3">
            <a:avLst>
              <a:gd name="adj1" fmla="val -7598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0" name="Text Box 33"/>
          <p:cNvSpPr txBox="1">
            <a:spLocks noChangeArrowheads="1"/>
          </p:cNvSpPr>
          <p:nvPr/>
        </p:nvSpPr>
        <p:spPr bwMode="auto">
          <a:xfrm>
            <a:off x="2337139" y="2997772"/>
            <a:ext cx="1958903" cy="347285"/>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900" b="0" i="0" u="none" strike="noStrike" cap="none" normalizeH="0" baseline="0" dirty="0">
                <a:ln>
                  <a:noFill/>
                </a:ln>
                <a:solidFill>
                  <a:schemeClr val="tx1"/>
                </a:solidFill>
                <a:effectLst/>
                <a:latin typeface="+mj-lt"/>
                <a:ea typeface="ÇlÇr ñæí©" charset="0"/>
              </a:rPr>
              <a:t>Surgical clinic</a:t>
            </a:r>
            <a:r>
              <a:rPr kumimoji="0" lang="en-GB" sz="900" b="0" i="0" u="none" strike="noStrike" cap="none" normalizeH="0" dirty="0">
                <a:ln>
                  <a:noFill/>
                </a:ln>
                <a:solidFill>
                  <a:schemeClr val="tx1"/>
                </a:solidFill>
                <a:effectLst/>
                <a:latin typeface="+mj-lt"/>
                <a:ea typeface="ÇlÇr ñæí©" charset="0"/>
              </a:rPr>
              <a:t> within 3 working days </a:t>
            </a:r>
            <a:r>
              <a:rPr lang="en-GB" sz="900" dirty="0">
                <a:latin typeface="+mj-lt"/>
                <a:ea typeface="ÇlÇr ñæí©" charset="0"/>
              </a:rPr>
              <a:t>Face to face optimal</a:t>
            </a:r>
          </a:p>
          <a:p>
            <a:pPr marL="0" marR="0" lvl="0" indent="0" algn="ctr" defTabSz="914400" rtl="0" eaLnBrk="1" fontAlgn="base" latinLnBrk="0" hangingPunct="1">
              <a:lnSpc>
                <a:spcPct val="100000"/>
              </a:lnSpc>
              <a:spcBef>
                <a:spcPct val="0"/>
              </a:spcBef>
              <a:spcAft>
                <a:spcPct val="0"/>
              </a:spcAft>
              <a:buClrTx/>
              <a:buSzTx/>
              <a:buFontTx/>
              <a:buNone/>
              <a:tabLst/>
            </a:pPr>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cxnSp>
        <p:nvCxnSpPr>
          <p:cNvPr id="32" name="AutoShape 11"/>
          <p:cNvCxnSpPr>
            <a:cxnSpLocks noChangeShapeType="1"/>
            <a:stCxn id="30" idx="2"/>
          </p:cNvCxnSpPr>
          <p:nvPr/>
        </p:nvCxnSpPr>
        <p:spPr bwMode="auto">
          <a:xfrm>
            <a:off x="3316591" y="3345057"/>
            <a:ext cx="0" cy="1729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28" name="image5.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pic>
        <p:nvPicPr>
          <p:cNvPr id="31" name="image1.jpeg"/>
          <p:cNvPicPr/>
          <p:nvPr/>
        </p:nvPicPr>
        <p:blipFill>
          <a:blip r:embed="rId7" cstate="print"/>
          <a:stretch>
            <a:fillRect/>
          </a:stretch>
        </p:blipFill>
        <p:spPr>
          <a:xfrm>
            <a:off x="408927" y="81692"/>
            <a:ext cx="548058" cy="727358"/>
          </a:xfrm>
          <a:prstGeom prst="rect">
            <a:avLst/>
          </a:prstGeom>
        </p:spPr>
      </p:pic>
    </p:spTree>
    <p:extLst>
      <p:ext uri="{BB962C8B-B14F-4D97-AF65-F5344CB8AC3E}">
        <p14:creationId xmlns:p14="http://schemas.microsoft.com/office/powerpoint/2010/main" val="110454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556259" y="599440"/>
            <a:ext cx="5878757" cy="861774"/>
          </a:xfrm>
          <a:prstGeom prst="rect">
            <a:avLst/>
          </a:prstGeom>
          <a:noFill/>
        </p:spPr>
        <p:txBody>
          <a:bodyPr wrap="square" rtlCol="0">
            <a:spAutoFit/>
          </a:bodyPr>
          <a:lstStyle/>
          <a:p>
            <a:pPr algn="ctr"/>
            <a:r>
              <a:rPr lang="en-GB" sz="1000" b="1" dirty="0"/>
              <a:t>Timed Treatment Pathway 2:</a:t>
            </a:r>
          </a:p>
          <a:p>
            <a:pPr algn="ctr"/>
            <a:r>
              <a:rPr lang="en-GB" sz="1000" b="1" dirty="0"/>
              <a:t>Systemic Therapies</a:t>
            </a:r>
          </a:p>
          <a:p>
            <a:endParaRPr lang="en-GB" sz="1000" dirty="0"/>
          </a:p>
          <a:p>
            <a:r>
              <a:rPr lang="en-GB" sz="1000" dirty="0"/>
              <a:t>This pathway was developed by members of the CEG for Lung Cancer and Mesothelioma, NHSE and led by D Talbot, Y Summers, M Hatton, L Toy and S </a:t>
            </a:r>
            <a:r>
              <a:rPr lang="en-GB" sz="1000" dirty="0" err="1"/>
              <a:t>Popat</a:t>
            </a:r>
            <a:r>
              <a:rPr lang="en-GB" sz="1000" dirty="0"/>
              <a:t>.</a:t>
            </a:r>
          </a:p>
        </p:txBody>
      </p:sp>
      <p:sp>
        <p:nvSpPr>
          <p:cNvPr id="5" name="Text Box 33"/>
          <p:cNvSpPr txBox="1">
            <a:spLocks noChangeArrowheads="1"/>
          </p:cNvSpPr>
          <p:nvPr/>
        </p:nvSpPr>
        <p:spPr bwMode="auto">
          <a:xfrm>
            <a:off x="1292888" y="2976688"/>
            <a:ext cx="1475108" cy="5642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R="0" lvl="0" defTabSz="914400" rtl="0" eaLnBrk="1" fontAlgn="base" latinLnBrk="0" hangingPunct="1">
              <a:lnSpc>
                <a:spcPct val="100000"/>
              </a:lnSpc>
              <a:spcBef>
                <a:spcPct val="0"/>
              </a:spcBef>
              <a:spcAft>
                <a:spcPct val="0"/>
              </a:spcAft>
              <a:buClrTx/>
              <a:buSzTx/>
              <a:tabLst/>
            </a:pPr>
            <a:r>
              <a:rPr kumimoji="0" lang="en-GB" sz="900" b="0" i="0" u="none" strike="noStrike" cap="none" normalizeH="0" baseline="0" dirty="0">
                <a:ln>
                  <a:noFill/>
                </a:ln>
                <a:solidFill>
                  <a:schemeClr val="tx1"/>
                </a:solidFill>
                <a:effectLst/>
                <a:latin typeface="+mj-lt"/>
                <a:ea typeface="ÇlÇr ñæí©" charset="0"/>
              </a:rPr>
              <a:t>Fast track referral to: </a:t>
            </a:r>
          </a:p>
          <a:p>
            <a:pPr marL="171450" marR="0" lvl="0" indent="-171450" defTabSz="914400" rtl="0" eaLnBrk="1" fontAlgn="base" latinLnBrk="0" hangingPunct="1">
              <a:lnSpc>
                <a:spcPct val="100000"/>
              </a:lnSpc>
              <a:spcBef>
                <a:spcPct val="0"/>
              </a:spcBef>
              <a:spcAft>
                <a:spcPct val="0"/>
              </a:spcAft>
              <a:buClrTx/>
              <a:buSzTx/>
              <a:buFont typeface="Arial" charset="0"/>
              <a:buChar char="•"/>
              <a:tabLst/>
            </a:pPr>
            <a:r>
              <a:rPr lang="en-GB" sz="800" dirty="0">
                <a:latin typeface="+mj-lt"/>
                <a:ea typeface="ÇlÇr ñæí©" charset="0"/>
              </a:rPr>
              <a:t>O</a:t>
            </a:r>
            <a:r>
              <a:rPr kumimoji="0" lang="en-GB" sz="800" b="0" i="0" u="none" strike="noStrike" cap="none" normalizeH="0" baseline="0" dirty="0">
                <a:ln>
                  <a:noFill/>
                </a:ln>
                <a:solidFill>
                  <a:schemeClr val="tx1"/>
                </a:solidFill>
                <a:effectLst/>
                <a:latin typeface="+mj-lt"/>
                <a:ea typeface="ÇlÇr ñæí©" charset="0"/>
              </a:rPr>
              <a:t>ncology</a:t>
            </a:r>
            <a:r>
              <a:rPr kumimoji="0" lang="en-GB" sz="800" b="0" i="0" u="none" strike="noStrike" cap="none" normalizeH="0" dirty="0">
                <a:ln>
                  <a:noFill/>
                </a:ln>
                <a:solidFill>
                  <a:schemeClr val="tx1"/>
                </a:solidFill>
                <a:effectLst/>
                <a:latin typeface="+mj-lt"/>
                <a:ea typeface="ÇlÇr ñæí©" charset="0"/>
              </a:rPr>
              <a:t> within 24 hours</a:t>
            </a:r>
            <a:endParaRPr kumimoji="0" lang="en-GB" sz="800" b="0" i="0" u="none" strike="noStrike" cap="none" normalizeH="0" baseline="0" dirty="0">
              <a:ln>
                <a:noFill/>
              </a:ln>
              <a:solidFill>
                <a:schemeClr val="tx1"/>
              </a:solidFill>
              <a:effectLst/>
              <a:latin typeface="+mj-lt"/>
              <a:ea typeface="ÇlÇr ñæí©" charset="0"/>
            </a:endParaRPr>
          </a:p>
          <a:p>
            <a:pPr marL="171450" marR="0" lvl="0" indent="-171450" defTabSz="914400" rtl="0" eaLnBrk="1" fontAlgn="base" latinLnBrk="0" hangingPunct="1">
              <a:lnSpc>
                <a:spcPct val="100000"/>
              </a:lnSpc>
              <a:spcBef>
                <a:spcPct val="0"/>
              </a:spcBef>
              <a:spcAft>
                <a:spcPct val="0"/>
              </a:spcAft>
              <a:buClrTx/>
              <a:buSzTx/>
              <a:buFont typeface="Arial" charset="0"/>
              <a:buChar char="•"/>
              <a:tabLst/>
            </a:pPr>
            <a:r>
              <a:rPr lang="en-GB" sz="800" dirty="0">
                <a:latin typeface="+mj-lt"/>
                <a:ea typeface="ÇlÇr ñæí©" charset="0"/>
              </a:rPr>
              <a:t>Chemotherapy suite</a:t>
            </a:r>
          </a:p>
          <a:p>
            <a:pPr lvl="0" defTabSz="914400"/>
            <a:endParaRPr lang="en-GB" sz="800" dirty="0">
              <a:latin typeface="+mj-lt"/>
              <a:ea typeface="ÇlÇr ñæí©" charset="0"/>
            </a:endParaRPr>
          </a:p>
          <a:p>
            <a:pPr lvl="0" defTabSz="914400"/>
            <a:endParaRPr lang="en-GB" sz="800" dirty="0">
              <a:latin typeface="+mj-lt"/>
              <a:ea typeface="ÇlÇr ñæí©"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800" b="0" i="0" u="none" strike="noStrike" cap="none" normalizeH="0" baseline="0" dirty="0">
              <a:ln>
                <a:noFill/>
              </a:ln>
              <a:solidFill>
                <a:schemeClr val="tx1"/>
              </a:solidFill>
              <a:effectLst/>
              <a:latin typeface="+mj-lt"/>
            </a:endParaRPr>
          </a:p>
        </p:txBody>
      </p:sp>
      <p:sp>
        <p:nvSpPr>
          <p:cNvPr id="8" name="Text Box 43"/>
          <p:cNvSpPr txBox="1">
            <a:spLocks noChangeArrowheads="1"/>
          </p:cNvSpPr>
          <p:nvPr/>
        </p:nvSpPr>
        <p:spPr bwMode="auto">
          <a:xfrm>
            <a:off x="593958" y="1577402"/>
            <a:ext cx="625263" cy="5107013"/>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a:t>
            </a:r>
            <a:r>
              <a:rPr lang="en-GB" sz="800" b="1" dirty="0">
                <a:latin typeface="+mj-lt"/>
                <a:ea typeface="ÇlÇr ñæí©" charset="0"/>
              </a:rPr>
              <a:t>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tx1"/>
                </a:solidFill>
                <a:effectLst/>
                <a:latin typeface="+mj-lt"/>
                <a:ea typeface="ÇlÇr ñæí©" charset="0"/>
              </a:rPr>
              <a:t>(day 18 for SCLC)</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Day 35</a:t>
            </a:r>
          </a:p>
          <a:p>
            <a:pPr algn="ctr" defTabSz="914400"/>
            <a:r>
              <a:rPr lang="en-GB" sz="700" b="1" dirty="0">
                <a:latin typeface="+mj-lt"/>
                <a:ea typeface="ÇlÇr ñæí©" charset="0"/>
              </a:rPr>
              <a:t>(day 32 for SCLC)</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42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49</a:t>
            </a: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800" b="1" dirty="0">
              <a:latin typeface="+mj-lt"/>
              <a:ea typeface="ÇlÇr ñæí©" charset="0"/>
            </a:endParaRPr>
          </a:p>
        </p:txBody>
      </p:sp>
      <p:sp>
        <p:nvSpPr>
          <p:cNvPr id="15" name="Text Box 34"/>
          <p:cNvSpPr txBox="1">
            <a:spLocks noChangeArrowheads="1"/>
          </p:cNvSpPr>
          <p:nvPr/>
        </p:nvSpPr>
        <p:spPr bwMode="auto">
          <a:xfrm>
            <a:off x="1961860" y="2218646"/>
            <a:ext cx="2730894" cy="5036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b="1" dirty="0">
                <a:latin typeface="+mj-lt"/>
                <a:ea typeface="ÇlÇr ñæí©" charset="0"/>
              </a:rPr>
              <a:t>Multidisciplinary Team meeting</a:t>
            </a:r>
          </a:p>
          <a:p>
            <a:pPr algn="ctr" defTabSz="914400"/>
            <a:r>
              <a:rPr lang="en-GB" sz="900" dirty="0">
                <a:latin typeface="+mj-lt"/>
                <a:ea typeface="ÇlÇr ñæí©" charset="0"/>
              </a:rPr>
              <a:t>Staging, Performance status, pathology including typing and molecular markers available</a:t>
            </a:r>
          </a:p>
          <a:p>
            <a:pPr lvl="0" algn="ctr" defTabSz="914400"/>
            <a:endParaRPr lang="en-GB" sz="900" b="1" dirty="0">
              <a:latin typeface="+mj-lt"/>
              <a:ea typeface="ÇlÇr ñæí©" charset="0"/>
            </a:endParaRPr>
          </a:p>
        </p:txBody>
      </p:sp>
      <p:sp>
        <p:nvSpPr>
          <p:cNvPr id="29" name="Text Box 39"/>
          <p:cNvSpPr txBox="1">
            <a:spLocks noChangeArrowheads="1"/>
          </p:cNvSpPr>
          <p:nvPr/>
        </p:nvSpPr>
        <p:spPr bwMode="auto">
          <a:xfrm>
            <a:off x="2068948" y="3466084"/>
            <a:ext cx="1162504" cy="6881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Oncology Clinic</a:t>
            </a:r>
          </a:p>
          <a:p>
            <a:pPr algn="ctr" defTabSz="914400"/>
            <a:r>
              <a:rPr lang="en-GB" sz="800" b="1" dirty="0">
                <a:latin typeface="+mj-lt"/>
                <a:ea typeface="ÇlÇr ñæí©" charset="0"/>
              </a:rPr>
              <a:t>(within 3 working days and latest day 25 of pathway)</a:t>
            </a:r>
          </a:p>
          <a:p>
            <a:pPr algn="ctr" defTabSz="914400"/>
            <a:r>
              <a:rPr lang="en-GB" sz="800" dirty="0">
                <a:latin typeface="+mj-lt"/>
                <a:ea typeface="ÇlÇr ñæí©" charset="0"/>
              </a:rPr>
              <a:t>Face to face optimal</a:t>
            </a:r>
          </a:p>
          <a:p>
            <a:pPr algn="ctr" defTabSz="914400"/>
            <a:endParaRPr lang="en-GB" sz="800" dirty="0">
              <a:latin typeface="+mj-lt"/>
              <a:ea typeface="ÇlÇr ñæí©" charset="0"/>
            </a:endParaRPr>
          </a:p>
        </p:txBody>
      </p:sp>
      <p:cxnSp>
        <p:nvCxnSpPr>
          <p:cNvPr id="84" name="AutoShape 5"/>
          <p:cNvCxnSpPr>
            <a:cxnSpLocks noChangeShapeType="1"/>
            <a:stCxn id="31" idx="2"/>
            <a:endCxn id="61" idx="0"/>
          </p:cNvCxnSpPr>
          <p:nvPr/>
        </p:nvCxnSpPr>
        <p:spPr bwMode="auto">
          <a:xfrm flipH="1">
            <a:off x="4010030" y="2917679"/>
            <a:ext cx="1" cy="5484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8" name="Text Box 34"/>
          <p:cNvSpPr txBox="1">
            <a:spLocks noChangeArrowheads="1"/>
          </p:cNvSpPr>
          <p:nvPr/>
        </p:nvSpPr>
        <p:spPr bwMode="auto">
          <a:xfrm>
            <a:off x="1961860" y="1577402"/>
            <a:ext cx="2730894" cy="3304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b="1" dirty="0">
                <a:latin typeface="+mj-lt"/>
                <a:ea typeface="ÇlÇr ñæí©" charset="0"/>
              </a:rPr>
              <a:t>National Optimal Lung Cancer Pathway</a:t>
            </a:r>
          </a:p>
          <a:p>
            <a:pPr algn="ctr" defTabSz="914400"/>
            <a:r>
              <a:rPr lang="en-GB" sz="900" dirty="0">
                <a:latin typeface="+mj-lt"/>
                <a:ea typeface="ÇlÇr ñæí©" charset="0"/>
              </a:rPr>
              <a:t>Diagnostic Standards of Care</a:t>
            </a:r>
          </a:p>
          <a:p>
            <a:pPr lvl="0" algn="ctr" defTabSz="914400"/>
            <a:endParaRPr lang="en-GB" sz="900" b="1" dirty="0">
              <a:latin typeface="+mj-lt"/>
              <a:ea typeface="ÇlÇr ñæí©" charset="0"/>
            </a:endParaRPr>
          </a:p>
        </p:txBody>
      </p:sp>
      <p:cxnSp>
        <p:nvCxnSpPr>
          <p:cNvPr id="99" name="AutoShape 8"/>
          <p:cNvCxnSpPr>
            <a:cxnSpLocks noChangeShapeType="1"/>
          </p:cNvCxnSpPr>
          <p:nvPr/>
        </p:nvCxnSpPr>
        <p:spPr bwMode="auto">
          <a:xfrm>
            <a:off x="3327307" y="1907901"/>
            <a:ext cx="0" cy="3056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3" name="Text Box 29"/>
          <p:cNvSpPr txBox="1">
            <a:spLocks noChangeArrowheads="1"/>
          </p:cNvSpPr>
          <p:nvPr/>
        </p:nvSpPr>
        <p:spPr bwMode="auto">
          <a:xfrm>
            <a:off x="4905840" y="1577402"/>
            <a:ext cx="1425599" cy="5375720"/>
          </a:xfrm>
          <a:prstGeom prst="rect">
            <a:avLst/>
          </a:prstGeom>
          <a:solidFill>
            <a:srgbClr val="A3F5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800" b="1" dirty="0">
                <a:latin typeface="+mj-lt"/>
              </a:rPr>
              <a:t>Best Practice Pointers</a:t>
            </a:r>
          </a:p>
          <a:p>
            <a:pPr algn="ctr" defTabSz="914400"/>
            <a:endParaRPr lang="en-GB" sz="800" b="1" dirty="0">
              <a:latin typeface="+mj-lt"/>
            </a:endParaRPr>
          </a:p>
          <a:p>
            <a:pPr marL="171450" indent="-171450" defTabSz="914400">
              <a:buFont typeface="Arial" charset="0"/>
              <a:buChar char="•"/>
            </a:pPr>
            <a:r>
              <a:rPr lang="en-GB" sz="800" dirty="0">
                <a:latin typeface="+mj-lt"/>
              </a:rPr>
              <a:t>Continuous tracking and navigation</a:t>
            </a:r>
          </a:p>
          <a:p>
            <a:pPr defTabSz="914400"/>
            <a:endParaRPr lang="en-GB" sz="800" dirty="0">
              <a:latin typeface="+mj-lt"/>
            </a:endParaRPr>
          </a:p>
          <a:p>
            <a:pPr marL="171450" indent="-171450" algn="just" defTabSz="914400">
              <a:buFont typeface="Arial" charset="0"/>
              <a:buChar char="•"/>
            </a:pPr>
            <a:r>
              <a:rPr lang="en-GB" sz="800" dirty="0">
                <a:latin typeface="+mj-lt"/>
              </a:rPr>
              <a:t>Electronic or structured referral document</a:t>
            </a:r>
          </a:p>
          <a:p>
            <a:pPr algn="just" defTabSz="914400"/>
            <a:endParaRPr lang="en-GB" sz="800" dirty="0">
              <a:latin typeface="+mj-lt"/>
            </a:endParaRPr>
          </a:p>
          <a:p>
            <a:pPr marL="171450" indent="-171450" algn="just" defTabSz="914400">
              <a:buFont typeface="Arial" charset="0"/>
              <a:buChar char="•"/>
            </a:pPr>
            <a:r>
              <a:rPr lang="en-GB" sz="800" dirty="0">
                <a:latin typeface="+mj-lt"/>
              </a:rPr>
              <a:t>Fast track referral to oncology for all lung cancer within 24 hours</a:t>
            </a:r>
          </a:p>
          <a:p>
            <a:pPr marL="171450" indent="-171450" algn="just" defTabSz="914400">
              <a:buFont typeface="Arial" charset="0"/>
              <a:buChar char="•"/>
            </a:pPr>
            <a:endParaRPr lang="en-GB" sz="800" dirty="0">
              <a:latin typeface="+mj-lt"/>
            </a:endParaRPr>
          </a:p>
          <a:p>
            <a:pPr marL="171450" indent="-171450" algn="just" defTabSz="914400">
              <a:buFont typeface="Arial" charset="0"/>
              <a:buChar char="•"/>
            </a:pPr>
            <a:r>
              <a:rPr lang="en-GB" sz="800" dirty="0">
                <a:latin typeface="+mj-lt"/>
              </a:rPr>
              <a:t>Pre-book chemotherapy suite</a:t>
            </a:r>
          </a:p>
          <a:p>
            <a:pPr marL="171450" indent="-171450" algn="just">
              <a:buFont typeface="Arial" charset="0"/>
              <a:buChar char="•"/>
            </a:pPr>
            <a:endParaRPr lang="en-GB" sz="800" dirty="0">
              <a:latin typeface="+mj-lt"/>
            </a:endParaRPr>
          </a:p>
          <a:p>
            <a:pPr marL="171450" indent="-171450" algn="just">
              <a:buFont typeface="Arial" charset="0"/>
              <a:buChar char="•"/>
            </a:pPr>
            <a:r>
              <a:rPr lang="en-GB" sz="800" dirty="0">
                <a:latin typeface="+mj-lt"/>
              </a:rPr>
              <a:t>LCNS - Support patient to make informed choices and give information/ clarity to complex treatments. Benefits/compensation/ community referrals</a:t>
            </a:r>
          </a:p>
          <a:p>
            <a:pPr marL="171450" indent="-171450" algn="just">
              <a:buFont typeface="Arial" charset="0"/>
              <a:buChar char="•"/>
            </a:pPr>
            <a:endParaRPr lang="en-GB" sz="800" dirty="0">
              <a:latin typeface="+mj-lt"/>
            </a:endParaRPr>
          </a:p>
          <a:p>
            <a:pPr marL="171450" indent="-171450" algn="just">
              <a:buFont typeface="Arial" charset="0"/>
              <a:buChar char="•"/>
            </a:pPr>
            <a:r>
              <a:rPr lang="en-GB" sz="800" dirty="0">
                <a:latin typeface="+mj-lt"/>
              </a:rPr>
              <a:t>Optimise comorbidities e.g. COPD, smoking, nutrition as early in the pathway as possible</a:t>
            </a:r>
            <a:r>
              <a:rPr lang="en-GB" sz="800" baseline="30000" dirty="0">
                <a:latin typeface="+mj-lt"/>
              </a:rPr>
              <a:t>2</a:t>
            </a:r>
            <a:r>
              <a:rPr lang="en-GB" sz="800" dirty="0">
                <a:latin typeface="+mj-lt"/>
              </a:rPr>
              <a:t>.</a:t>
            </a:r>
          </a:p>
          <a:p>
            <a:pPr marL="171450" indent="-171450" algn="just">
              <a:buFont typeface="Arial" charset="0"/>
              <a:buChar char="•"/>
            </a:pPr>
            <a:endParaRPr lang="en-US" sz="800" dirty="0">
              <a:latin typeface="+mj-lt"/>
            </a:endParaRPr>
          </a:p>
          <a:p>
            <a:pPr marL="171450" indent="-171450" algn="just">
              <a:buFont typeface="Arial" charset="0"/>
              <a:buChar char="•"/>
            </a:pPr>
            <a:r>
              <a:rPr lang="en-GB" sz="800" dirty="0">
                <a:latin typeface="+mj-lt"/>
              </a:rPr>
              <a:t>Oncology clinic same day as MDT for small cell lung cancer</a:t>
            </a:r>
          </a:p>
          <a:p>
            <a:pPr marL="171450" indent="-171450" algn="just">
              <a:buFont typeface="Arial" charset="0"/>
              <a:buChar char="•"/>
            </a:pPr>
            <a:endParaRPr lang="en-US" sz="800" dirty="0">
              <a:latin typeface="+mj-lt"/>
            </a:endParaRPr>
          </a:p>
          <a:p>
            <a:pPr marL="171450" indent="-171450" algn="just">
              <a:buFont typeface="Arial" charset="0"/>
              <a:buChar char="•"/>
            </a:pPr>
            <a:r>
              <a:rPr lang="en-GB" sz="800" dirty="0">
                <a:latin typeface="+mj-lt"/>
              </a:rPr>
              <a:t>Joint clinical/medical oncology clinics for chemo-radiotherapy patients</a:t>
            </a:r>
            <a:endParaRPr lang="en-US" sz="800" dirty="0">
              <a:latin typeface="+mj-lt"/>
            </a:endParaRPr>
          </a:p>
          <a:p>
            <a:pPr algn="just"/>
            <a:r>
              <a:rPr lang="en-GB" sz="800" dirty="0">
                <a:latin typeface="+mj-lt"/>
              </a:rPr>
              <a:t> </a:t>
            </a:r>
            <a:endParaRPr lang="en-US" sz="800" dirty="0">
              <a:latin typeface="+mj-lt"/>
            </a:endParaRPr>
          </a:p>
          <a:p>
            <a:pPr marL="171450" indent="-171450" algn="just">
              <a:buFont typeface="Arial" charset="0"/>
              <a:buChar char="•"/>
            </a:pPr>
            <a:r>
              <a:rPr lang="en-GB" sz="800" dirty="0">
                <a:latin typeface="+mj-lt"/>
              </a:rPr>
              <a:t>Single-visit whenever possible.</a:t>
            </a:r>
            <a:endParaRPr lang="en-US" sz="800" dirty="0">
              <a:latin typeface="+mj-lt"/>
            </a:endParaRPr>
          </a:p>
          <a:p>
            <a:pPr algn="just"/>
            <a:r>
              <a:rPr lang="en-GB" sz="800" dirty="0">
                <a:latin typeface="+mj-lt"/>
              </a:rPr>
              <a:t> </a:t>
            </a:r>
            <a:endParaRPr lang="en-US" sz="800" dirty="0">
              <a:latin typeface="+mj-lt"/>
            </a:endParaRPr>
          </a:p>
          <a:p>
            <a:pPr marL="171450" indent="-171450" algn="just">
              <a:buFont typeface="Arial" charset="0"/>
              <a:buChar char="•"/>
            </a:pPr>
            <a:r>
              <a:rPr lang="en-GB" sz="800" dirty="0">
                <a:latin typeface="+mj-lt"/>
              </a:rPr>
              <a:t>Written consent in clinic</a:t>
            </a:r>
            <a:endParaRPr lang="en-US" sz="800" dirty="0">
              <a:latin typeface="+mj-lt"/>
            </a:endParaRPr>
          </a:p>
          <a:p>
            <a:pPr algn="just"/>
            <a:r>
              <a:rPr lang="en-GB" sz="800" dirty="0">
                <a:latin typeface="+mj-lt"/>
              </a:rPr>
              <a:t> </a:t>
            </a:r>
            <a:endParaRPr lang="en-US" sz="800" dirty="0">
              <a:latin typeface="+mj-lt"/>
            </a:endParaRPr>
          </a:p>
          <a:p>
            <a:pPr marL="171450" indent="-171450" algn="just">
              <a:buFont typeface="Arial" charset="0"/>
              <a:buChar char="•"/>
            </a:pPr>
            <a:r>
              <a:rPr lang="en-GB" sz="800" dirty="0">
                <a:latin typeface="+mj-lt"/>
              </a:rPr>
              <a:t>Trial screening</a:t>
            </a:r>
          </a:p>
          <a:p>
            <a:endParaRPr lang="en-GB" sz="800" dirty="0">
              <a:latin typeface="+mj-lt"/>
            </a:endParaRPr>
          </a:p>
          <a:p>
            <a:endParaRPr lang="en-GB" sz="800" dirty="0">
              <a:latin typeface="+mj-lt"/>
            </a:endParaRPr>
          </a:p>
          <a:p>
            <a:endParaRPr lang="en-US" sz="800" dirty="0">
              <a:latin typeface="+mj-lt"/>
            </a:endParaRPr>
          </a:p>
          <a:p>
            <a:pPr algn="ctr" defTabSz="914400"/>
            <a:endParaRPr lang="en-GB" sz="800" dirty="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1" i="0" u="none" strike="noStrike" cap="none" normalizeH="0" baseline="0" dirty="0">
              <a:ln>
                <a:noFill/>
              </a:ln>
              <a:solidFill>
                <a:schemeClr val="tx1"/>
              </a:solidFill>
              <a:effectLst/>
              <a:latin typeface="+mj-lt"/>
            </a:endParaRPr>
          </a:p>
        </p:txBody>
      </p:sp>
      <p:sp>
        <p:nvSpPr>
          <p:cNvPr id="30" name="Text Box 33"/>
          <p:cNvSpPr txBox="1">
            <a:spLocks noChangeArrowheads="1"/>
          </p:cNvSpPr>
          <p:nvPr/>
        </p:nvSpPr>
        <p:spPr bwMode="auto">
          <a:xfrm>
            <a:off x="1961861" y="2719053"/>
            <a:ext cx="1365447" cy="198196"/>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Small cell lung</a:t>
            </a:r>
            <a:r>
              <a:rPr kumimoji="0" lang="en-GB" sz="800" b="0" i="0" u="none" strike="noStrike" cap="none" normalizeH="0" dirty="0">
                <a:ln>
                  <a:noFill/>
                </a:ln>
                <a:solidFill>
                  <a:schemeClr val="tx1"/>
                </a:solidFill>
                <a:effectLst/>
                <a:latin typeface="+mj-lt"/>
                <a:ea typeface="ÇlÇr ñæí©" charset="0"/>
              </a:rPr>
              <a:t> cancer</a:t>
            </a:r>
            <a:endParaRPr lang="en-GB" sz="800" dirty="0">
              <a:latin typeface="+mj-lt"/>
              <a:ea typeface="ÇlÇr ñæí©" charset="0"/>
            </a:endParaRPr>
          </a:p>
        </p:txBody>
      </p:sp>
      <p:cxnSp>
        <p:nvCxnSpPr>
          <p:cNvPr id="32" name="AutoShape 11"/>
          <p:cNvCxnSpPr>
            <a:cxnSpLocks noChangeShapeType="1"/>
            <a:stCxn id="30" idx="2"/>
            <a:endCxn id="29" idx="0"/>
          </p:cNvCxnSpPr>
          <p:nvPr/>
        </p:nvCxnSpPr>
        <p:spPr bwMode="auto">
          <a:xfrm>
            <a:off x="2644585" y="2917249"/>
            <a:ext cx="5615" cy="5488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 Box 33"/>
          <p:cNvSpPr txBox="1">
            <a:spLocks noChangeArrowheads="1"/>
          </p:cNvSpPr>
          <p:nvPr/>
        </p:nvSpPr>
        <p:spPr bwMode="auto">
          <a:xfrm>
            <a:off x="3327307" y="2719483"/>
            <a:ext cx="1365447" cy="198196"/>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j-lt"/>
                <a:ea typeface="ÇlÇr ñæí©" charset="0"/>
              </a:rPr>
              <a:t>Non-s</a:t>
            </a:r>
            <a:r>
              <a:rPr kumimoji="0" lang="en-GB" sz="800" b="0" i="0" u="none" strike="noStrike" cap="none" normalizeH="0" baseline="0" dirty="0">
                <a:ln>
                  <a:noFill/>
                </a:ln>
                <a:solidFill>
                  <a:schemeClr val="tx1"/>
                </a:solidFill>
                <a:effectLst/>
                <a:latin typeface="+mj-lt"/>
                <a:ea typeface="ÇlÇr ñæí©" charset="0"/>
              </a:rPr>
              <a:t>mall cell lung</a:t>
            </a:r>
            <a:r>
              <a:rPr kumimoji="0" lang="en-GB" sz="800" b="0" i="0" u="none" strike="noStrike" cap="none" normalizeH="0" dirty="0">
                <a:ln>
                  <a:noFill/>
                </a:ln>
                <a:solidFill>
                  <a:schemeClr val="tx1"/>
                </a:solidFill>
                <a:effectLst/>
                <a:latin typeface="+mj-lt"/>
                <a:ea typeface="ÇlÇr ñæí©" charset="0"/>
              </a:rPr>
              <a:t> cancer</a:t>
            </a:r>
            <a:endParaRPr lang="en-GB" sz="800" dirty="0">
              <a:latin typeface="+mj-lt"/>
              <a:ea typeface="ÇlÇr ñæí©" charset="0"/>
            </a:endParaRPr>
          </a:p>
        </p:txBody>
      </p:sp>
      <p:sp>
        <p:nvSpPr>
          <p:cNvPr id="56" name="Text Box 39"/>
          <p:cNvSpPr txBox="1">
            <a:spLocks noChangeArrowheads="1"/>
          </p:cNvSpPr>
          <p:nvPr/>
        </p:nvSpPr>
        <p:spPr bwMode="auto">
          <a:xfrm>
            <a:off x="2166754" y="4536521"/>
            <a:ext cx="953119" cy="3114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First Treatment</a:t>
            </a:r>
          </a:p>
          <a:p>
            <a:pPr algn="ctr" defTabSz="914400"/>
            <a:r>
              <a:rPr lang="en-GB" sz="800" b="1" dirty="0">
                <a:latin typeface="+mj-lt"/>
                <a:ea typeface="ÇlÇr ñæí©" charset="0"/>
              </a:rPr>
              <a:t>(within 7 days)</a:t>
            </a:r>
            <a:endParaRPr lang="en-GB" sz="800" dirty="0">
              <a:latin typeface="+mj-lt"/>
              <a:ea typeface="ÇlÇr ñæí©" charset="0"/>
            </a:endParaRPr>
          </a:p>
        </p:txBody>
      </p:sp>
      <p:sp>
        <p:nvSpPr>
          <p:cNvPr id="61" name="Text Box 39"/>
          <p:cNvSpPr txBox="1">
            <a:spLocks noChangeArrowheads="1"/>
          </p:cNvSpPr>
          <p:nvPr/>
        </p:nvSpPr>
        <p:spPr bwMode="auto">
          <a:xfrm>
            <a:off x="3429501" y="3466084"/>
            <a:ext cx="1161057" cy="6881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Oncology Clinic</a:t>
            </a:r>
          </a:p>
          <a:p>
            <a:pPr algn="ctr" defTabSz="914400"/>
            <a:r>
              <a:rPr lang="en-GB" sz="800" b="1" dirty="0">
                <a:latin typeface="+mj-lt"/>
                <a:ea typeface="ÇlÇr ñæí©" charset="0"/>
              </a:rPr>
              <a:t>(within 3 working days and latest day 33 of pathway)</a:t>
            </a:r>
          </a:p>
          <a:p>
            <a:pPr algn="ctr" defTabSz="914400"/>
            <a:r>
              <a:rPr lang="en-GB" sz="800" dirty="0">
                <a:latin typeface="+mj-lt"/>
                <a:ea typeface="ÇlÇr ñæí©" charset="0"/>
              </a:rPr>
              <a:t>Face to face optimal</a:t>
            </a:r>
          </a:p>
          <a:p>
            <a:pPr algn="ctr" defTabSz="914400"/>
            <a:endParaRPr lang="en-GB" sz="800" dirty="0">
              <a:latin typeface="+mj-lt"/>
              <a:ea typeface="ÇlÇr ñæí©" charset="0"/>
            </a:endParaRPr>
          </a:p>
        </p:txBody>
      </p:sp>
      <p:sp>
        <p:nvSpPr>
          <p:cNvPr id="67" name="Text Box 39"/>
          <p:cNvSpPr txBox="1">
            <a:spLocks noChangeArrowheads="1"/>
          </p:cNvSpPr>
          <p:nvPr/>
        </p:nvSpPr>
        <p:spPr bwMode="auto">
          <a:xfrm>
            <a:off x="3425958" y="5400804"/>
            <a:ext cx="1188037" cy="8153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1" i="0" u="none" strike="noStrike" cap="none" normalizeH="0" baseline="0" dirty="0">
                <a:ln>
                  <a:noFill/>
                </a:ln>
                <a:solidFill>
                  <a:schemeClr val="tx1"/>
                </a:solidFill>
                <a:effectLst/>
                <a:latin typeface="+mj-lt"/>
                <a:ea typeface="ÇlÇr ñæí©" charset="0"/>
              </a:rPr>
              <a:t>First Treatment</a:t>
            </a:r>
          </a:p>
          <a:p>
            <a:pPr algn="ctr" defTabSz="914400"/>
            <a:r>
              <a:rPr lang="en-GB" sz="800" b="1" dirty="0">
                <a:latin typeface="+mj-lt"/>
                <a:ea typeface="ÇlÇr ñæí©" charset="0"/>
              </a:rPr>
              <a:t>(within 14 days)</a:t>
            </a:r>
          </a:p>
          <a:p>
            <a:pPr algn="ctr" defTabSz="914400"/>
            <a:r>
              <a:rPr lang="en-GB" sz="800" b="1" dirty="0">
                <a:latin typeface="+mj-lt"/>
                <a:ea typeface="ÇlÇr ñæí©" charset="0"/>
              </a:rPr>
              <a:t>Adjuvant treatment:</a:t>
            </a:r>
          </a:p>
          <a:p>
            <a:pPr algn="ctr" defTabSz="914400"/>
            <a:r>
              <a:rPr lang="en-GB" sz="800" dirty="0"/>
              <a:t>Ideally within eight weeks but no later than </a:t>
            </a:r>
            <a:r>
              <a:rPr lang="en-GB" sz="800"/>
              <a:t>16 weeks</a:t>
            </a:r>
            <a:endParaRPr lang="en-GB" sz="800" dirty="0">
              <a:latin typeface="+mj-lt"/>
              <a:ea typeface="ÇlÇr ñæí©" charset="0"/>
            </a:endParaRPr>
          </a:p>
        </p:txBody>
      </p:sp>
      <p:cxnSp>
        <p:nvCxnSpPr>
          <p:cNvPr id="68" name="AutoShape 5"/>
          <p:cNvCxnSpPr>
            <a:cxnSpLocks noChangeShapeType="1"/>
            <a:stCxn id="61" idx="2"/>
            <a:endCxn id="67" idx="0"/>
          </p:cNvCxnSpPr>
          <p:nvPr/>
        </p:nvCxnSpPr>
        <p:spPr bwMode="auto">
          <a:xfrm>
            <a:off x="4010030" y="4154214"/>
            <a:ext cx="9947" cy="12465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5" name="AutoShape 11"/>
          <p:cNvCxnSpPr>
            <a:cxnSpLocks noChangeShapeType="1"/>
            <a:stCxn id="29" idx="2"/>
            <a:endCxn id="56" idx="0"/>
          </p:cNvCxnSpPr>
          <p:nvPr/>
        </p:nvCxnSpPr>
        <p:spPr bwMode="auto">
          <a:xfrm flipH="1">
            <a:off x="2643314" y="4154214"/>
            <a:ext cx="6886" cy="38230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25"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292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16052</TotalTime>
  <Words>7010</Words>
  <Application>Microsoft Macintosh PowerPoint</Application>
  <PresentationFormat>A4 Paper (210x297 mm)</PresentationFormat>
  <Paragraphs>1007</Paragraphs>
  <Slides>17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Baldwin</dc:creator>
  <cp:lastModifiedBy>David Baldwin</cp:lastModifiedBy>
  <cp:revision>269</cp:revision>
  <cp:lastPrinted>2015-12-09T09:17:13Z</cp:lastPrinted>
  <dcterms:created xsi:type="dcterms:W3CDTF">2015-09-18T07:36:52Z</dcterms:created>
  <dcterms:modified xsi:type="dcterms:W3CDTF">2023-12-24T08:57:53Z</dcterms:modified>
</cp:coreProperties>
</file>