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78" r:id="rId2"/>
  </p:sldIdLst>
  <p:sldSz cx="6858000" cy="9906000" type="A4"/>
  <p:notesSz cx="6819900" cy="9918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48" userDrawn="1">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193515B-2A1D-1FE8-4804-3C51609A3917}" name="HATTON, Matthew (SHEFFIELD TEACHING HOSPITALS NHS FOUNDATION TRUST)" initials="MH" userId="S::matthewhatton@nhs.net::79f627d1-e142-4b55-ad07-e9ce72e3719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aldwin David" initials="BD" lastIdx="1" clrIdx="0"/>
  <p:cmAuthor id="2" name="Hatton, Matthew (Oncology)" initials="HM" lastIdx="1" clrIdx="1"/>
  <p:cmAuthor id="3" name="HATTON, Matthew (SHEFFIELD TEACHING HOSPITALS NHS FOUNDATION TRUST)" initials="MH" lastIdx="2" clrIdx="2">
    <p:extLst>
      <p:ext uri="{19B8F6BF-5375-455C-9EA6-DF929625EA0E}">
        <p15:presenceInfo xmlns:p15="http://schemas.microsoft.com/office/powerpoint/2012/main" userId="S::matthewhatton@nhs.net::79f627d1-e142-4b55-ad07-e9ce72e371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F5FF"/>
    <a:srgbClr val="66D8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90"/>
    <p:restoredTop sz="86408"/>
  </p:normalViewPr>
  <p:slideViewPr>
    <p:cSldViewPr snapToGrid="0" snapToObjects="1">
      <p:cViewPr>
        <p:scale>
          <a:sx n="329" d="100"/>
          <a:sy n="329" d="100"/>
        </p:scale>
        <p:origin x="-856" y="-3040"/>
      </p:cViewPr>
      <p:guideLst>
        <p:guide orient="horz" pos="2848"/>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925"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62388" y="0"/>
            <a:ext cx="2955925" cy="495300"/>
          </a:xfrm>
          <a:prstGeom prst="rect">
            <a:avLst/>
          </a:prstGeom>
        </p:spPr>
        <p:txBody>
          <a:bodyPr vert="horz" lIns="91440" tIns="45720" rIns="91440" bIns="45720" rtlCol="0"/>
          <a:lstStyle>
            <a:lvl1pPr algn="r">
              <a:defRPr sz="1200"/>
            </a:lvl1pPr>
          </a:lstStyle>
          <a:p>
            <a:fld id="{24257FCD-4A87-4C23-8291-5D52F0CC35E5}" type="datetimeFigureOut">
              <a:rPr lang="en-GB" smtClean="0"/>
              <a:t>24/12/2023</a:t>
            </a:fld>
            <a:endParaRPr lang="en-GB"/>
          </a:p>
        </p:txBody>
      </p:sp>
      <p:sp>
        <p:nvSpPr>
          <p:cNvPr id="4" name="Slide Image Placeholder 3"/>
          <p:cNvSpPr>
            <a:spLocks noGrp="1" noRot="1" noChangeAspect="1"/>
          </p:cNvSpPr>
          <p:nvPr>
            <p:ph type="sldImg" idx="2"/>
          </p:nvPr>
        </p:nvSpPr>
        <p:spPr>
          <a:xfrm>
            <a:off x="2122488" y="744538"/>
            <a:ext cx="2574925" cy="37195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2625" y="4711700"/>
            <a:ext cx="5454650" cy="44624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1813"/>
            <a:ext cx="2955925"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62388" y="9421813"/>
            <a:ext cx="2955925" cy="495300"/>
          </a:xfrm>
          <a:prstGeom prst="rect">
            <a:avLst/>
          </a:prstGeom>
        </p:spPr>
        <p:txBody>
          <a:bodyPr vert="horz" lIns="91440" tIns="45720" rIns="91440" bIns="45720" rtlCol="0" anchor="b"/>
          <a:lstStyle>
            <a:lvl1pPr algn="r">
              <a:defRPr sz="1200"/>
            </a:lvl1pPr>
          </a:lstStyle>
          <a:p>
            <a:fld id="{9238529F-7BCC-4C96-9B2A-DD3D749A4350}" type="slidenum">
              <a:rPr lang="en-GB" smtClean="0"/>
              <a:t>‹#›</a:t>
            </a:fld>
            <a:endParaRPr lang="en-GB"/>
          </a:p>
        </p:txBody>
      </p:sp>
    </p:spTree>
    <p:extLst>
      <p:ext uri="{BB962C8B-B14F-4D97-AF65-F5344CB8AC3E}">
        <p14:creationId xmlns:p14="http://schemas.microsoft.com/office/powerpoint/2010/main" val="1546395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238529F-7BCC-4C96-9B2A-DD3D749A4350}" type="slidenum">
              <a:rPr lang="en-GB" smtClean="0"/>
              <a:t>1</a:t>
            </a:fld>
            <a:endParaRPr lang="en-GB"/>
          </a:p>
        </p:txBody>
      </p:sp>
    </p:spTree>
    <p:extLst>
      <p:ext uri="{BB962C8B-B14F-4D97-AF65-F5344CB8AC3E}">
        <p14:creationId xmlns:p14="http://schemas.microsoft.com/office/powerpoint/2010/main" val="2467831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06860B9-39A7-274E-B525-5C22A4FB1EFD}" type="datetimeFigureOut">
              <a:rPr lang="en-US" smtClean="0"/>
              <a:t>12/24/23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424012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E06860B9-39A7-274E-B525-5C22A4FB1EFD}" type="datetimeFigureOut">
              <a:rPr lang="en-US" smtClean="0"/>
              <a:t>12/24/23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1534389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E06860B9-39A7-274E-B525-5C22A4FB1EFD}" type="datetimeFigureOut">
              <a:rPr lang="en-US" smtClean="0"/>
              <a:t>12/24/23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2096390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E06860B9-39A7-274E-B525-5C22A4FB1EFD}" type="datetimeFigureOut">
              <a:rPr lang="en-US" smtClean="0"/>
              <a:t>12/24/23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3656523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06860B9-39A7-274E-B525-5C22A4FB1EFD}" type="datetimeFigureOut">
              <a:rPr lang="en-US" smtClean="0"/>
              <a:t>12/24/23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295343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E06860B9-39A7-274E-B525-5C22A4FB1EFD}" type="datetimeFigureOut">
              <a:rPr lang="en-US" smtClean="0"/>
              <a:t>12/24/23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3660213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E06860B9-39A7-274E-B525-5C22A4FB1EFD}" type="datetimeFigureOut">
              <a:rPr lang="en-US" smtClean="0"/>
              <a:t>12/24/23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1938186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E06860B9-39A7-274E-B525-5C22A4FB1EFD}" type="datetimeFigureOut">
              <a:rPr lang="en-US" smtClean="0"/>
              <a:t>12/24/23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1153550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6860B9-39A7-274E-B525-5C22A4FB1EFD}" type="datetimeFigureOut">
              <a:rPr lang="en-US" smtClean="0"/>
              <a:t>12/24/23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1134424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E06860B9-39A7-274E-B525-5C22A4FB1EFD}" type="datetimeFigureOut">
              <a:rPr lang="en-US" smtClean="0"/>
              <a:t>12/24/23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3312742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E06860B9-39A7-274E-B525-5C22A4FB1EFD}" type="datetimeFigureOut">
              <a:rPr lang="en-US" smtClean="0"/>
              <a:t>12/24/23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3439955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E06860B9-39A7-274E-B525-5C22A4FB1EFD}" type="datetimeFigureOut">
              <a:rPr lang="en-US" smtClean="0"/>
              <a:t>12/24/23</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46E48A9C-1F40-C448-B587-242644A83B81}" type="slidenum">
              <a:rPr lang="en-GB" smtClean="0"/>
              <a:t>‹#›</a:t>
            </a:fld>
            <a:endParaRPr lang="en-GB"/>
          </a:p>
        </p:txBody>
      </p:sp>
    </p:spTree>
    <p:extLst>
      <p:ext uri="{BB962C8B-B14F-4D97-AF65-F5344CB8AC3E}">
        <p14:creationId xmlns:p14="http://schemas.microsoft.com/office/powerpoint/2010/main" val="12975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BEC6DF-BF6A-BE27-2771-82065B3B8EC6}"/>
              </a:ext>
            </a:extLst>
          </p:cNvPr>
          <p:cNvSpPr txBox="1"/>
          <p:nvPr/>
        </p:nvSpPr>
        <p:spPr>
          <a:xfrm>
            <a:off x="543529" y="-5650"/>
            <a:ext cx="6016020" cy="615553"/>
          </a:xfrm>
          <a:prstGeom prst="rect">
            <a:avLst/>
          </a:prstGeom>
          <a:noFill/>
        </p:spPr>
        <p:txBody>
          <a:bodyPr wrap="square" rtlCol="0">
            <a:spAutoFit/>
          </a:bodyPr>
          <a:lstStyle/>
          <a:p>
            <a:pPr algn="ctr"/>
            <a:r>
              <a:rPr lang="en-GB" sz="1200" b="1" dirty="0"/>
              <a:t>National Optimum Genomic and Molecular Pathway</a:t>
            </a:r>
          </a:p>
          <a:p>
            <a:pPr algn="ctr"/>
            <a:r>
              <a:rPr lang="en-GB" sz="1000" b="1" dirty="0"/>
              <a:t>Version 1, January 2024 </a:t>
            </a:r>
            <a:r>
              <a:rPr lang="en-GB" sz="900" b="1" dirty="0"/>
              <a:t>(Pathway detail 5 in NOLCP v4)</a:t>
            </a:r>
          </a:p>
          <a:p>
            <a:pPr algn="ctr"/>
            <a:endParaRPr lang="en-GB" sz="1200" b="1" dirty="0"/>
          </a:p>
        </p:txBody>
      </p:sp>
      <p:pic>
        <p:nvPicPr>
          <p:cNvPr id="3" name="image5.jpeg">
            <a:extLst>
              <a:ext uri="{FF2B5EF4-FFF2-40B4-BE49-F238E27FC236}">
                <a16:creationId xmlns:a16="http://schemas.microsoft.com/office/drawing/2014/main" id="{19CBA564-1147-5F6D-3279-DCE7F8BA28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8951" y="52366"/>
            <a:ext cx="819187" cy="442824"/>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43">
            <a:extLst>
              <a:ext uri="{FF2B5EF4-FFF2-40B4-BE49-F238E27FC236}">
                <a16:creationId xmlns:a16="http://schemas.microsoft.com/office/drawing/2014/main" id="{77746B6A-87BD-09AC-9FB1-BB0581263A48}"/>
              </a:ext>
            </a:extLst>
          </p:cNvPr>
          <p:cNvSpPr txBox="1">
            <a:spLocks noChangeArrowheads="1"/>
          </p:cNvSpPr>
          <p:nvPr/>
        </p:nvSpPr>
        <p:spPr bwMode="auto">
          <a:xfrm>
            <a:off x="593958" y="1463040"/>
            <a:ext cx="625263" cy="6291410"/>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NOLCP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Maximum Times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p:txBody>
      </p:sp>
      <p:sp>
        <p:nvSpPr>
          <p:cNvPr id="27" name="TextBox 26">
            <a:extLst>
              <a:ext uri="{FF2B5EF4-FFF2-40B4-BE49-F238E27FC236}">
                <a16:creationId xmlns:a16="http://schemas.microsoft.com/office/drawing/2014/main" id="{11A1B120-3CF3-C352-CCC7-78FCD4B0FC7E}"/>
              </a:ext>
            </a:extLst>
          </p:cNvPr>
          <p:cNvSpPr txBox="1"/>
          <p:nvPr/>
        </p:nvSpPr>
        <p:spPr>
          <a:xfrm>
            <a:off x="427355" y="526909"/>
            <a:ext cx="6003290" cy="861774"/>
          </a:xfrm>
          <a:prstGeom prst="rect">
            <a:avLst/>
          </a:prstGeom>
          <a:noFill/>
        </p:spPr>
        <p:txBody>
          <a:bodyPr wrap="square" rtlCol="0">
            <a:spAutoFit/>
          </a:bodyPr>
          <a:lstStyle/>
          <a:p>
            <a:pPr algn="just"/>
            <a:r>
              <a:rPr lang="en-GB" sz="1000" dirty="0"/>
              <a:t>Systemic anticancer treatment (SACT) for lung cancer is increasingly complex but has the potential to transform outcomes if it is given promptly when patients are still fit enough to benefit. Some patients deteriorate whilst waiting for tests to be completed and delays to full molecular analysis (including genomics and other markers necessary to choose optimum SACT) must be avoided. The time from acquisition of sample to full molecular report available to clinicians should be no more than 14 calendar days.</a:t>
            </a:r>
          </a:p>
        </p:txBody>
      </p:sp>
      <p:sp>
        <p:nvSpPr>
          <p:cNvPr id="52" name="Text Box 24">
            <a:extLst>
              <a:ext uri="{FF2B5EF4-FFF2-40B4-BE49-F238E27FC236}">
                <a16:creationId xmlns:a16="http://schemas.microsoft.com/office/drawing/2014/main" id="{30DAE558-6A90-3B69-8663-554A074BBFD3}"/>
              </a:ext>
            </a:extLst>
          </p:cNvPr>
          <p:cNvSpPr txBox="1">
            <a:spLocks noChangeArrowheads="1"/>
          </p:cNvSpPr>
          <p:nvPr/>
        </p:nvSpPr>
        <p:spPr bwMode="auto">
          <a:xfrm>
            <a:off x="622745" y="1963365"/>
            <a:ext cx="567688" cy="22858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1-6</a:t>
            </a:r>
            <a:endParaRPr kumimoji="0" lang="en-GB" sz="2400" b="0" i="0" u="none" strike="noStrike" cap="none" normalizeH="0" baseline="0" dirty="0">
              <a:ln>
                <a:noFill/>
              </a:ln>
              <a:solidFill>
                <a:schemeClr val="tx1"/>
              </a:solidFill>
              <a:effectLst/>
              <a:latin typeface="+mj-lt"/>
            </a:endParaRPr>
          </a:p>
        </p:txBody>
      </p:sp>
      <p:sp>
        <p:nvSpPr>
          <p:cNvPr id="54" name="Text Box 35">
            <a:extLst>
              <a:ext uri="{FF2B5EF4-FFF2-40B4-BE49-F238E27FC236}">
                <a16:creationId xmlns:a16="http://schemas.microsoft.com/office/drawing/2014/main" id="{0D2C1D84-D591-6405-8D1F-2D4792A1EF6C}"/>
              </a:ext>
            </a:extLst>
          </p:cNvPr>
          <p:cNvSpPr txBox="1">
            <a:spLocks noChangeArrowheads="1"/>
          </p:cNvSpPr>
          <p:nvPr/>
        </p:nvSpPr>
        <p:spPr bwMode="auto">
          <a:xfrm>
            <a:off x="1933520" y="1849932"/>
            <a:ext cx="2722018" cy="3449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900" dirty="0">
                <a:latin typeface="+mn-lt"/>
                <a:ea typeface="ÇlÇr ñæí©" charset="0"/>
              </a:rPr>
              <a:t>Fast track lung cancer clinic. Assessment by LCNS.</a:t>
            </a:r>
          </a:p>
          <a:p>
            <a:pPr algn="ctr" defTabSz="914400"/>
            <a:r>
              <a:rPr lang="en-GB" sz="900" dirty="0">
                <a:latin typeface="+mj-lt"/>
                <a:ea typeface="ÇlÇr ñæí©" charset="0"/>
              </a:rPr>
              <a:t>Consider predictive blood biomarker†</a:t>
            </a:r>
            <a:endParaRPr lang="en-GB" sz="900" dirty="0"/>
          </a:p>
          <a:p>
            <a:pPr algn="ctr" defTabSz="914400"/>
            <a:r>
              <a:rPr lang="en-GB" sz="900" dirty="0">
                <a:latin typeface="+mn-lt"/>
                <a:ea typeface="ÇlÇr ñæí©" charset="0"/>
              </a:rPr>
              <a:t> </a:t>
            </a:r>
          </a:p>
        </p:txBody>
      </p:sp>
      <p:cxnSp>
        <p:nvCxnSpPr>
          <p:cNvPr id="59" name="AutoShape 13">
            <a:extLst>
              <a:ext uri="{FF2B5EF4-FFF2-40B4-BE49-F238E27FC236}">
                <a16:creationId xmlns:a16="http://schemas.microsoft.com/office/drawing/2014/main" id="{082F611F-F2AF-E3EA-534A-44CB1C487FE7}"/>
              </a:ext>
            </a:extLst>
          </p:cNvPr>
          <p:cNvCxnSpPr>
            <a:cxnSpLocks noChangeShapeType="1"/>
            <a:stCxn id="66" idx="2"/>
            <a:endCxn id="62" idx="0"/>
          </p:cNvCxnSpPr>
          <p:nvPr/>
        </p:nvCxnSpPr>
        <p:spPr bwMode="auto">
          <a:xfrm>
            <a:off x="3294529" y="2709910"/>
            <a:ext cx="0" cy="15641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2" name="Text Box 39">
            <a:extLst>
              <a:ext uri="{FF2B5EF4-FFF2-40B4-BE49-F238E27FC236}">
                <a16:creationId xmlns:a16="http://schemas.microsoft.com/office/drawing/2014/main" id="{0834ACFA-B1F6-7644-DB77-210697159198}"/>
              </a:ext>
            </a:extLst>
          </p:cNvPr>
          <p:cNvSpPr txBox="1">
            <a:spLocks noChangeArrowheads="1"/>
          </p:cNvSpPr>
          <p:nvPr/>
        </p:nvSpPr>
        <p:spPr bwMode="auto">
          <a:xfrm>
            <a:off x="1335740" y="2866325"/>
            <a:ext cx="3917578" cy="2955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Tissue acquired; consider additional samples for molecular testing</a:t>
            </a:r>
          </a:p>
        </p:txBody>
      </p:sp>
      <p:cxnSp>
        <p:nvCxnSpPr>
          <p:cNvPr id="63" name="AutoShape 11">
            <a:extLst>
              <a:ext uri="{FF2B5EF4-FFF2-40B4-BE49-F238E27FC236}">
                <a16:creationId xmlns:a16="http://schemas.microsoft.com/office/drawing/2014/main" id="{EB6D3530-ADD2-EFF2-AAB4-C06439DBEF13}"/>
              </a:ext>
            </a:extLst>
          </p:cNvPr>
          <p:cNvCxnSpPr>
            <a:cxnSpLocks noChangeShapeType="1"/>
            <a:stCxn id="54" idx="2"/>
            <a:endCxn id="66" idx="0"/>
          </p:cNvCxnSpPr>
          <p:nvPr/>
        </p:nvCxnSpPr>
        <p:spPr bwMode="auto">
          <a:xfrm>
            <a:off x="3294529" y="2194907"/>
            <a:ext cx="0" cy="19149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4" name="Text Box 48">
            <a:extLst>
              <a:ext uri="{FF2B5EF4-FFF2-40B4-BE49-F238E27FC236}">
                <a16:creationId xmlns:a16="http://schemas.microsoft.com/office/drawing/2014/main" id="{FBB5754A-6AF2-3EBB-1932-00AAD40619A8}"/>
              </a:ext>
            </a:extLst>
          </p:cNvPr>
          <p:cNvSpPr txBox="1">
            <a:spLocks noChangeArrowheads="1"/>
          </p:cNvSpPr>
          <p:nvPr/>
        </p:nvSpPr>
        <p:spPr bwMode="auto">
          <a:xfrm>
            <a:off x="5229798" y="4518238"/>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Yes</a:t>
            </a:r>
            <a:endParaRPr kumimoji="0" lang="en-GB" sz="2400" b="0" i="0" u="none" strike="noStrike" cap="none" normalizeH="0" baseline="0" dirty="0">
              <a:ln>
                <a:noFill/>
              </a:ln>
              <a:solidFill>
                <a:schemeClr val="tx1"/>
              </a:solidFill>
              <a:effectLst/>
              <a:latin typeface="+mj-lt"/>
            </a:endParaRPr>
          </a:p>
        </p:txBody>
      </p:sp>
      <p:sp>
        <p:nvSpPr>
          <p:cNvPr id="66" name="Text Box 39">
            <a:extLst>
              <a:ext uri="{FF2B5EF4-FFF2-40B4-BE49-F238E27FC236}">
                <a16:creationId xmlns:a16="http://schemas.microsoft.com/office/drawing/2014/main" id="{F5A715A2-673A-8F4E-3444-A33A48B30CD7}"/>
              </a:ext>
            </a:extLst>
          </p:cNvPr>
          <p:cNvSpPr txBox="1">
            <a:spLocks noChangeArrowheads="1"/>
          </p:cNvSpPr>
          <p:nvPr/>
        </p:nvSpPr>
        <p:spPr bwMode="auto">
          <a:xfrm>
            <a:off x="1933520" y="2386397"/>
            <a:ext cx="2722018" cy="32351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Will pathological diagnosis influence treatment</a:t>
            </a:r>
            <a:r>
              <a:rPr kumimoji="0" lang="en-GB" sz="800" b="0" i="0" u="none" strike="noStrike" cap="none" normalizeH="0" dirty="0">
                <a:ln>
                  <a:noFill/>
                </a:ln>
                <a:solidFill>
                  <a:schemeClr val="tx1"/>
                </a:solidFill>
                <a:effectLst/>
                <a:latin typeface="+mj-lt"/>
                <a:ea typeface="ÇlÇr ñæí©" charset="0"/>
              </a:rPr>
              <a:t> and is potential treatment appropriate to </a:t>
            </a:r>
            <a:r>
              <a:rPr lang="en-GB" sz="800" dirty="0">
                <a:latin typeface="+mj-lt"/>
                <a:ea typeface="ÇlÇr ñæí©" charset="0"/>
              </a:rPr>
              <a:t>patient’s wishes</a:t>
            </a:r>
            <a:r>
              <a:rPr kumimoji="0" lang="en-GB" sz="800" b="0" i="0" u="none" strike="noStrike" cap="none" normalizeH="0" dirty="0">
                <a:ln>
                  <a:noFill/>
                </a:ln>
                <a:solidFill>
                  <a:schemeClr val="tx1"/>
                </a:solidFill>
                <a:effectLst/>
                <a:latin typeface="+mj-lt"/>
                <a:ea typeface="ÇlÇr ñæí©" charset="0"/>
              </a:rPr>
              <a:t>?</a:t>
            </a:r>
            <a:endParaRPr lang="en-GB" sz="800" dirty="0">
              <a:latin typeface="+mj-lt"/>
              <a:ea typeface="ÇlÇr ñæí©" charset="0"/>
            </a:endParaRPr>
          </a:p>
        </p:txBody>
      </p:sp>
      <p:sp>
        <p:nvSpPr>
          <p:cNvPr id="67" name="Text Box 48">
            <a:extLst>
              <a:ext uri="{FF2B5EF4-FFF2-40B4-BE49-F238E27FC236}">
                <a16:creationId xmlns:a16="http://schemas.microsoft.com/office/drawing/2014/main" id="{4981E8B4-A1B4-0542-E492-B5F990637846}"/>
              </a:ext>
            </a:extLst>
          </p:cNvPr>
          <p:cNvSpPr txBox="1">
            <a:spLocks noChangeArrowheads="1"/>
          </p:cNvSpPr>
          <p:nvPr/>
        </p:nvSpPr>
        <p:spPr bwMode="auto">
          <a:xfrm>
            <a:off x="5223405" y="4721483"/>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No </a:t>
            </a:r>
            <a:endParaRPr kumimoji="0" lang="en-GB" sz="2400" b="0" i="0" u="none" strike="noStrike" cap="none" normalizeH="0" baseline="0" dirty="0">
              <a:ln>
                <a:noFill/>
              </a:ln>
              <a:solidFill>
                <a:schemeClr val="tx1"/>
              </a:solidFill>
              <a:effectLst/>
              <a:latin typeface="+mj-lt"/>
            </a:endParaRPr>
          </a:p>
        </p:txBody>
      </p:sp>
      <p:cxnSp>
        <p:nvCxnSpPr>
          <p:cNvPr id="73" name="AutoShape 13">
            <a:extLst>
              <a:ext uri="{FF2B5EF4-FFF2-40B4-BE49-F238E27FC236}">
                <a16:creationId xmlns:a16="http://schemas.microsoft.com/office/drawing/2014/main" id="{1386FBEC-9793-0206-BF23-491A51EE9F18}"/>
              </a:ext>
            </a:extLst>
          </p:cNvPr>
          <p:cNvCxnSpPr>
            <a:cxnSpLocks noChangeShapeType="1"/>
            <a:stCxn id="120" idx="2"/>
          </p:cNvCxnSpPr>
          <p:nvPr/>
        </p:nvCxnSpPr>
        <p:spPr bwMode="auto">
          <a:xfrm>
            <a:off x="1658155" y="4445793"/>
            <a:ext cx="0" cy="188776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9" name="Text Box 24">
            <a:extLst>
              <a:ext uri="{FF2B5EF4-FFF2-40B4-BE49-F238E27FC236}">
                <a16:creationId xmlns:a16="http://schemas.microsoft.com/office/drawing/2014/main" id="{200F6423-A409-197D-F9D4-67864A821300}"/>
              </a:ext>
            </a:extLst>
          </p:cNvPr>
          <p:cNvSpPr txBox="1">
            <a:spLocks noChangeArrowheads="1"/>
          </p:cNvSpPr>
          <p:nvPr/>
        </p:nvSpPr>
        <p:spPr bwMode="auto">
          <a:xfrm>
            <a:off x="604606" y="6256718"/>
            <a:ext cx="567688" cy="22858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a:t>
            </a:r>
            <a:r>
              <a:rPr lang="en-GB" sz="900" b="1" dirty="0">
                <a:latin typeface="+mj-lt"/>
                <a:ea typeface="ÇlÇr ñæí©" charset="0"/>
              </a:rPr>
              <a:t>21</a:t>
            </a:r>
            <a:endParaRPr kumimoji="0" lang="en-GB" sz="2400" b="0" i="0" u="none" strike="noStrike" cap="none" normalizeH="0" baseline="0" dirty="0">
              <a:ln>
                <a:noFill/>
              </a:ln>
              <a:solidFill>
                <a:schemeClr val="tx1"/>
              </a:solidFill>
              <a:effectLst/>
              <a:latin typeface="+mj-lt"/>
            </a:endParaRPr>
          </a:p>
        </p:txBody>
      </p:sp>
      <p:sp>
        <p:nvSpPr>
          <p:cNvPr id="88" name="Text Box 24">
            <a:extLst>
              <a:ext uri="{FF2B5EF4-FFF2-40B4-BE49-F238E27FC236}">
                <a16:creationId xmlns:a16="http://schemas.microsoft.com/office/drawing/2014/main" id="{A753BF3B-DADC-6997-5F0F-F4907DC186D0}"/>
              </a:ext>
            </a:extLst>
          </p:cNvPr>
          <p:cNvSpPr txBox="1">
            <a:spLocks noChangeArrowheads="1"/>
          </p:cNvSpPr>
          <p:nvPr/>
        </p:nvSpPr>
        <p:spPr bwMode="auto">
          <a:xfrm>
            <a:off x="615016" y="6945954"/>
            <a:ext cx="567688" cy="22858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a:t>
            </a:r>
            <a:r>
              <a:rPr lang="en-GB" sz="900" b="1" dirty="0">
                <a:latin typeface="+mj-lt"/>
                <a:ea typeface="ÇlÇr ñæí©" charset="0"/>
              </a:rPr>
              <a:t>28</a:t>
            </a:r>
            <a:endParaRPr kumimoji="0" lang="en-GB" sz="2400" b="0" i="0" u="none" strike="noStrike" cap="none" normalizeH="0" baseline="0" dirty="0">
              <a:ln>
                <a:noFill/>
              </a:ln>
              <a:solidFill>
                <a:schemeClr val="tx1"/>
              </a:solidFill>
              <a:effectLst/>
              <a:latin typeface="+mj-lt"/>
            </a:endParaRPr>
          </a:p>
        </p:txBody>
      </p:sp>
      <p:sp>
        <p:nvSpPr>
          <p:cNvPr id="98" name="Text Box 39">
            <a:extLst>
              <a:ext uri="{FF2B5EF4-FFF2-40B4-BE49-F238E27FC236}">
                <a16:creationId xmlns:a16="http://schemas.microsoft.com/office/drawing/2014/main" id="{DC837940-03C3-7EAB-2CFC-331473329291}"/>
              </a:ext>
            </a:extLst>
          </p:cNvPr>
          <p:cNvSpPr txBox="1">
            <a:spLocks noChangeArrowheads="1"/>
          </p:cNvSpPr>
          <p:nvPr/>
        </p:nvSpPr>
        <p:spPr bwMode="auto">
          <a:xfrm>
            <a:off x="1335740" y="3309931"/>
            <a:ext cx="3917578" cy="2361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Morphological examination including slide preparation fo</a:t>
            </a:r>
            <a:r>
              <a:rPr lang="en-GB" sz="800" dirty="0">
                <a:latin typeface="+mj-lt"/>
                <a:ea typeface="ÇlÇr ñæí©" charset="0"/>
              </a:rPr>
              <a:t>r reflex testing </a:t>
            </a:r>
            <a:endParaRPr kumimoji="0" lang="en-GB" sz="800" b="0" i="0" u="none" strike="noStrike" cap="none" normalizeH="0" baseline="0" dirty="0">
              <a:ln>
                <a:noFill/>
              </a:ln>
              <a:solidFill>
                <a:schemeClr val="tx1"/>
              </a:solidFill>
              <a:effectLst/>
              <a:latin typeface="+mj-lt"/>
              <a:ea typeface="ÇlÇr ñæí©" charset="0"/>
            </a:endParaRPr>
          </a:p>
        </p:txBody>
      </p:sp>
      <p:sp>
        <p:nvSpPr>
          <p:cNvPr id="99" name="Text Box 43">
            <a:extLst>
              <a:ext uri="{FF2B5EF4-FFF2-40B4-BE49-F238E27FC236}">
                <a16:creationId xmlns:a16="http://schemas.microsoft.com/office/drawing/2014/main" id="{1FE7A466-AC70-13B0-0F0F-4BA0DFE8430E}"/>
              </a:ext>
            </a:extLst>
          </p:cNvPr>
          <p:cNvSpPr txBox="1">
            <a:spLocks noChangeArrowheads="1"/>
          </p:cNvSpPr>
          <p:nvPr/>
        </p:nvSpPr>
        <p:spPr bwMode="auto">
          <a:xfrm>
            <a:off x="5868758" y="1463041"/>
            <a:ext cx="638956" cy="6276488"/>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Molecular pathway times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p:txBody>
      </p:sp>
      <p:sp>
        <p:nvSpPr>
          <p:cNvPr id="100" name="Text Box 24">
            <a:extLst>
              <a:ext uri="{FF2B5EF4-FFF2-40B4-BE49-F238E27FC236}">
                <a16:creationId xmlns:a16="http://schemas.microsoft.com/office/drawing/2014/main" id="{BA7CFD5A-AD53-F690-9BAF-8EC15241D492}"/>
              </a:ext>
            </a:extLst>
          </p:cNvPr>
          <p:cNvSpPr txBox="1">
            <a:spLocks noChangeArrowheads="1"/>
          </p:cNvSpPr>
          <p:nvPr/>
        </p:nvSpPr>
        <p:spPr bwMode="auto">
          <a:xfrm>
            <a:off x="5904392" y="2905260"/>
            <a:ext cx="567688" cy="22858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0</a:t>
            </a:r>
            <a:endParaRPr kumimoji="0" lang="en-GB" sz="2400" b="0" i="0" u="none" strike="noStrike" cap="none" normalizeH="0" baseline="0" dirty="0">
              <a:ln>
                <a:noFill/>
              </a:ln>
              <a:solidFill>
                <a:schemeClr val="tx1"/>
              </a:solidFill>
              <a:effectLst/>
              <a:latin typeface="+mj-lt"/>
            </a:endParaRPr>
          </a:p>
        </p:txBody>
      </p:sp>
      <p:sp>
        <p:nvSpPr>
          <p:cNvPr id="101" name="Text Box 24">
            <a:extLst>
              <a:ext uri="{FF2B5EF4-FFF2-40B4-BE49-F238E27FC236}">
                <a16:creationId xmlns:a16="http://schemas.microsoft.com/office/drawing/2014/main" id="{80E38491-F22C-0CB6-FD58-37247E6190E8}"/>
              </a:ext>
            </a:extLst>
          </p:cNvPr>
          <p:cNvSpPr txBox="1">
            <a:spLocks noChangeArrowheads="1"/>
          </p:cNvSpPr>
          <p:nvPr/>
        </p:nvSpPr>
        <p:spPr bwMode="auto">
          <a:xfrm>
            <a:off x="5897976" y="3363595"/>
            <a:ext cx="567688" cy="10593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a:t>
            </a:r>
            <a:r>
              <a:rPr lang="en-GB" sz="900" b="1" dirty="0">
                <a:latin typeface="+mj-lt"/>
                <a:ea typeface="ÇlÇr ñæí©" charset="0"/>
              </a:rPr>
              <a:t>1-3</a:t>
            </a:r>
            <a:endParaRPr kumimoji="0" lang="en-GB" sz="2400" b="0" i="0" u="none" strike="noStrike" cap="none" normalizeH="0" baseline="0" dirty="0">
              <a:ln>
                <a:noFill/>
              </a:ln>
              <a:solidFill>
                <a:schemeClr val="tx1"/>
              </a:solidFill>
              <a:effectLst/>
              <a:latin typeface="+mj-lt"/>
            </a:endParaRPr>
          </a:p>
        </p:txBody>
      </p:sp>
      <p:sp>
        <p:nvSpPr>
          <p:cNvPr id="102" name="Text Box 39">
            <a:extLst>
              <a:ext uri="{FF2B5EF4-FFF2-40B4-BE49-F238E27FC236}">
                <a16:creationId xmlns:a16="http://schemas.microsoft.com/office/drawing/2014/main" id="{4986C309-94D7-8706-4DC4-2F90E1496D07}"/>
              </a:ext>
            </a:extLst>
          </p:cNvPr>
          <p:cNvSpPr txBox="1">
            <a:spLocks noChangeArrowheads="1"/>
          </p:cNvSpPr>
          <p:nvPr/>
        </p:nvSpPr>
        <p:spPr bwMode="auto">
          <a:xfrm>
            <a:off x="3913454" y="3778849"/>
            <a:ext cx="1339864" cy="2361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Insufficient tissue</a:t>
            </a:r>
          </a:p>
        </p:txBody>
      </p:sp>
      <p:sp>
        <p:nvSpPr>
          <p:cNvPr id="110" name="Text Box 39">
            <a:extLst>
              <a:ext uri="{FF2B5EF4-FFF2-40B4-BE49-F238E27FC236}">
                <a16:creationId xmlns:a16="http://schemas.microsoft.com/office/drawing/2014/main" id="{7E8E8181-3E3F-DC99-3BA9-22540B7EFC50}"/>
              </a:ext>
            </a:extLst>
          </p:cNvPr>
          <p:cNvSpPr txBox="1">
            <a:spLocks noChangeArrowheads="1"/>
          </p:cNvSpPr>
          <p:nvPr/>
        </p:nvSpPr>
        <p:spPr bwMode="auto">
          <a:xfrm>
            <a:off x="3917765" y="4144032"/>
            <a:ext cx="1339864" cy="278951"/>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Pathology email / phone lung MDT same day</a:t>
            </a:r>
          </a:p>
        </p:txBody>
      </p:sp>
      <p:sp>
        <p:nvSpPr>
          <p:cNvPr id="113" name="Text Box 39">
            <a:extLst>
              <a:ext uri="{FF2B5EF4-FFF2-40B4-BE49-F238E27FC236}">
                <a16:creationId xmlns:a16="http://schemas.microsoft.com/office/drawing/2014/main" id="{4EBECD30-4595-F64F-5EFE-EDCCA5FBE871}"/>
              </a:ext>
            </a:extLst>
          </p:cNvPr>
          <p:cNvSpPr txBox="1">
            <a:spLocks noChangeArrowheads="1"/>
          </p:cNvSpPr>
          <p:nvPr/>
        </p:nvSpPr>
        <p:spPr bwMode="auto">
          <a:xfrm>
            <a:off x="3874412" y="4554268"/>
            <a:ext cx="1438665" cy="34332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Suitable for repeat sampling? Discuss before next MDT</a:t>
            </a:r>
          </a:p>
        </p:txBody>
      </p:sp>
      <p:cxnSp>
        <p:nvCxnSpPr>
          <p:cNvPr id="114" name="AutoShape 5">
            <a:extLst>
              <a:ext uri="{FF2B5EF4-FFF2-40B4-BE49-F238E27FC236}">
                <a16:creationId xmlns:a16="http://schemas.microsoft.com/office/drawing/2014/main" id="{5BB0D95C-D8BA-24C8-8FF4-B22A948E0FA2}"/>
              </a:ext>
            </a:extLst>
          </p:cNvPr>
          <p:cNvCxnSpPr>
            <a:cxnSpLocks noChangeShapeType="1"/>
            <a:stCxn id="113" idx="3"/>
            <a:endCxn id="62" idx="3"/>
          </p:cNvCxnSpPr>
          <p:nvPr/>
        </p:nvCxnSpPr>
        <p:spPr bwMode="auto">
          <a:xfrm flipH="1" flipV="1">
            <a:off x="5253318" y="3014115"/>
            <a:ext cx="59759" cy="1711816"/>
          </a:xfrm>
          <a:prstGeom prst="bentConnector3">
            <a:avLst>
              <a:gd name="adj1" fmla="val -382537"/>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19" name="Text Box 39">
            <a:extLst>
              <a:ext uri="{FF2B5EF4-FFF2-40B4-BE49-F238E27FC236}">
                <a16:creationId xmlns:a16="http://schemas.microsoft.com/office/drawing/2014/main" id="{EBC74AF2-3372-0DB1-8977-74E4318AC650}"/>
              </a:ext>
            </a:extLst>
          </p:cNvPr>
          <p:cNvSpPr txBox="1">
            <a:spLocks noChangeArrowheads="1"/>
          </p:cNvSpPr>
          <p:nvPr/>
        </p:nvSpPr>
        <p:spPr bwMode="auto">
          <a:xfrm>
            <a:off x="1335740" y="3779139"/>
            <a:ext cx="2061062" cy="2361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800" dirty="0">
                <a:latin typeface="+mj-lt"/>
                <a:ea typeface="ÇlÇr ñæí©" charset="0"/>
              </a:rPr>
              <a:t>S</a:t>
            </a:r>
            <a:r>
              <a:rPr kumimoji="0" lang="en-GB" sz="800" b="0" i="0" u="none" strike="noStrike" cap="none" normalizeH="0" baseline="0" dirty="0">
                <a:ln>
                  <a:noFill/>
                </a:ln>
                <a:solidFill>
                  <a:schemeClr val="tx1"/>
                </a:solidFill>
                <a:effectLst/>
                <a:latin typeface="+mj-lt"/>
                <a:ea typeface="ÇlÇr ñæí©" charset="0"/>
              </a:rPr>
              <a:t>ufficient tissue</a:t>
            </a:r>
          </a:p>
        </p:txBody>
      </p:sp>
      <p:sp>
        <p:nvSpPr>
          <p:cNvPr id="120" name="Text Box 39">
            <a:extLst>
              <a:ext uri="{FF2B5EF4-FFF2-40B4-BE49-F238E27FC236}">
                <a16:creationId xmlns:a16="http://schemas.microsoft.com/office/drawing/2014/main" id="{891095DF-736C-501D-C539-285D821FCD38}"/>
              </a:ext>
            </a:extLst>
          </p:cNvPr>
          <p:cNvSpPr txBox="1">
            <a:spLocks noChangeArrowheads="1"/>
          </p:cNvSpPr>
          <p:nvPr/>
        </p:nvSpPr>
        <p:spPr bwMode="auto">
          <a:xfrm>
            <a:off x="1335740" y="4015207"/>
            <a:ext cx="644829" cy="430586"/>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800" dirty="0">
                <a:latin typeface="+mj-lt"/>
                <a:ea typeface="ÇlÇr ñæí©" charset="0"/>
              </a:rPr>
              <a:t>Small cell or other primary</a:t>
            </a:r>
            <a:endParaRPr kumimoji="0" lang="en-GB" sz="800" b="0" i="0" u="none" strike="noStrike" cap="none" normalizeH="0" baseline="0" dirty="0">
              <a:ln>
                <a:noFill/>
              </a:ln>
              <a:solidFill>
                <a:schemeClr val="tx1"/>
              </a:solidFill>
              <a:effectLst/>
              <a:latin typeface="+mj-lt"/>
              <a:ea typeface="ÇlÇr ñæí©" charset="0"/>
            </a:endParaRPr>
          </a:p>
        </p:txBody>
      </p:sp>
      <p:sp>
        <p:nvSpPr>
          <p:cNvPr id="121" name="Text Box 39">
            <a:extLst>
              <a:ext uri="{FF2B5EF4-FFF2-40B4-BE49-F238E27FC236}">
                <a16:creationId xmlns:a16="http://schemas.microsoft.com/office/drawing/2014/main" id="{72C569ED-E47B-4A01-9A76-9C27FF359AD8}"/>
              </a:ext>
            </a:extLst>
          </p:cNvPr>
          <p:cNvSpPr txBox="1">
            <a:spLocks noChangeArrowheads="1"/>
          </p:cNvSpPr>
          <p:nvPr/>
        </p:nvSpPr>
        <p:spPr bwMode="auto">
          <a:xfrm>
            <a:off x="2457435" y="4016838"/>
            <a:ext cx="939367" cy="281888"/>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800" dirty="0">
                <a:latin typeface="+mj-lt"/>
                <a:ea typeface="ÇlÇr ñæí©" charset="0"/>
              </a:rPr>
              <a:t>Non-small cell</a:t>
            </a:r>
            <a:endParaRPr kumimoji="0" lang="en-GB" sz="800" b="0" i="0" u="none" strike="noStrike" cap="none" normalizeH="0" baseline="0" dirty="0">
              <a:ln>
                <a:noFill/>
              </a:ln>
              <a:solidFill>
                <a:schemeClr val="tx1"/>
              </a:solidFill>
              <a:effectLst/>
              <a:latin typeface="+mj-lt"/>
              <a:ea typeface="ÇlÇr ñæí©" charset="0"/>
            </a:endParaRPr>
          </a:p>
        </p:txBody>
      </p:sp>
      <p:sp>
        <p:nvSpPr>
          <p:cNvPr id="123" name="Text Box 23">
            <a:extLst>
              <a:ext uri="{FF2B5EF4-FFF2-40B4-BE49-F238E27FC236}">
                <a16:creationId xmlns:a16="http://schemas.microsoft.com/office/drawing/2014/main" id="{85E159CA-8CDD-6608-4EE6-2F9A63C9C5EC}"/>
              </a:ext>
            </a:extLst>
          </p:cNvPr>
          <p:cNvSpPr txBox="1">
            <a:spLocks noChangeArrowheads="1"/>
          </p:cNvSpPr>
          <p:nvPr/>
        </p:nvSpPr>
        <p:spPr bwMode="auto">
          <a:xfrm>
            <a:off x="1335740" y="6335408"/>
            <a:ext cx="4267201" cy="889336"/>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Full MDT </a:t>
            </a:r>
            <a:r>
              <a:rPr lang="en-GB" sz="900" b="1" dirty="0">
                <a:latin typeface="+mj-lt"/>
                <a:ea typeface="ÇlÇr ñæí©" charset="0"/>
              </a:rPr>
              <a:t>d</a:t>
            </a:r>
            <a:r>
              <a:rPr kumimoji="0" lang="en-GB" sz="900" b="1" i="0" u="none" strike="noStrike" cap="none" normalizeH="0" baseline="0" dirty="0">
                <a:ln>
                  <a:noFill/>
                </a:ln>
                <a:solidFill>
                  <a:schemeClr val="tx1"/>
                </a:solidFill>
                <a:effectLst/>
                <a:latin typeface="+mj-lt"/>
                <a:ea typeface="ÇlÇr ñæí©" charset="0"/>
              </a:rPr>
              <a:t>iscussion of treatment options</a:t>
            </a:r>
          </a:p>
          <a:p>
            <a:pPr marL="0" marR="0" lvl="0" indent="0" algn="ctr" defTabSz="914400" rtl="0" eaLnBrk="1" fontAlgn="base" latinLnBrk="0" hangingPunct="1">
              <a:lnSpc>
                <a:spcPct val="100000"/>
              </a:lnSpc>
              <a:spcBef>
                <a:spcPct val="0"/>
              </a:spcBef>
              <a:spcAft>
                <a:spcPct val="0"/>
              </a:spcAft>
              <a:buClrTx/>
              <a:buSzTx/>
              <a:buFontTx/>
              <a:buNone/>
              <a:tabLst/>
            </a:pPr>
            <a:r>
              <a:rPr lang="en-GB" sz="900" b="1" dirty="0">
                <a:latin typeface="+mj-lt"/>
                <a:ea typeface="ÇlÇr ñæí©" charset="0"/>
              </a:rPr>
              <a:t>(Can occur before full molecular testing result available but treating specialist should see patient within 3 working days of the result being available (14 + 3 days from sample acquisition)</a:t>
            </a:r>
            <a:endParaRPr kumimoji="0" lang="en-GB" sz="9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900" b="0" i="0" u="none" strike="noStrike" cap="none" normalizeH="0" baseline="0" dirty="0">
              <a:ln>
                <a:noFill/>
              </a:ln>
              <a:solidFill>
                <a:schemeClr val="tx1"/>
              </a:solidFill>
              <a:effectLst/>
              <a:latin typeface="+mj-lt"/>
            </a:endParaRPr>
          </a:p>
        </p:txBody>
      </p:sp>
      <p:sp>
        <p:nvSpPr>
          <p:cNvPr id="124" name="Text Box 39">
            <a:extLst>
              <a:ext uri="{FF2B5EF4-FFF2-40B4-BE49-F238E27FC236}">
                <a16:creationId xmlns:a16="http://schemas.microsoft.com/office/drawing/2014/main" id="{2ECC80E2-8317-5370-A6F1-C76484C4D900}"/>
              </a:ext>
            </a:extLst>
          </p:cNvPr>
          <p:cNvSpPr txBox="1">
            <a:spLocks noChangeArrowheads="1"/>
          </p:cNvSpPr>
          <p:nvPr/>
        </p:nvSpPr>
        <p:spPr bwMode="auto">
          <a:xfrm>
            <a:off x="1830351" y="5207449"/>
            <a:ext cx="1061450" cy="22974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800" dirty="0">
                <a:latin typeface="+mj-lt"/>
                <a:ea typeface="ÇlÇr ñæí©" charset="0"/>
              </a:rPr>
              <a:t>Reflex NGS Testing*</a:t>
            </a:r>
          </a:p>
          <a:p>
            <a:pPr algn="ctr" defTabSz="914400"/>
            <a:endParaRPr kumimoji="0" lang="en-GB" sz="800" b="0" i="0" u="none" strike="noStrike" cap="none" normalizeH="0" baseline="0" dirty="0">
              <a:ln>
                <a:noFill/>
              </a:ln>
              <a:solidFill>
                <a:schemeClr val="tx1"/>
              </a:solidFill>
              <a:effectLst/>
              <a:latin typeface="+mj-lt"/>
              <a:ea typeface="ÇlÇr ñæí©" charset="0"/>
            </a:endParaRPr>
          </a:p>
        </p:txBody>
      </p:sp>
      <p:sp>
        <p:nvSpPr>
          <p:cNvPr id="126" name="Text Box 39">
            <a:extLst>
              <a:ext uri="{FF2B5EF4-FFF2-40B4-BE49-F238E27FC236}">
                <a16:creationId xmlns:a16="http://schemas.microsoft.com/office/drawing/2014/main" id="{73573B86-9497-8DFE-4AC0-4149ADCCDC15}"/>
              </a:ext>
            </a:extLst>
          </p:cNvPr>
          <p:cNvSpPr txBox="1">
            <a:spLocks noChangeArrowheads="1"/>
          </p:cNvSpPr>
          <p:nvPr/>
        </p:nvSpPr>
        <p:spPr bwMode="auto">
          <a:xfrm>
            <a:off x="2160703" y="4558438"/>
            <a:ext cx="1532830" cy="3533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800" dirty="0">
                <a:latin typeface="+mj-lt"/>
                <a:ea typeface="ÇlÇr ñæí©" charset="0"/>
              </a:rPr>
              <a:t>PD-L1 testing  and slide prep for NGS by local pathology</a:t>
            </a:r>
          </a:p>
          <a:p>
            <a:pPr algn="ctr" defTabSz="914400"/>
            <a:endParaRPr kumimoji="0" lang="en-GB" sz="800" b="0" i="0" u="none" strike="noStrike" cap="none" normalizeH="0" baseline="0" dirty="0">
              <a:ln>
                <a:noFill/>
              </a:ln>
              <a:solidFill>
                <a:schemeClr val="tx1"/>
              </a:solidFill>
              <a:effectLst/>
              <a:latin typeface="+mj-lt"/>
              <a:ea typeface="ÇlÇr ñæí©" charset="0"/>
            </a:endParaRPr>
          </a:p>
        </p:txBody>
      </p:sp>
      <p:sp>
        <p:nvSpPr>
          <p:cNvPr id="127" name="Text Box 39">
            <a:extLst>
              <a:ext uri="{FF2B5EF4-FFF2-40B4-BE49-F238E27FC236}">
                <a16:creationId xmlns:a16="http://schemas.microsoft.com/office/drawing/2014/main" id="{73544DE3-B1D7-1526-FA36-72DB44D40AAA}"/>
              </a:ext>
            </a:extLst>
          </p:cNvPr>
          <p:cNvSpPr txBox="1">
            <a:spLocks noChangeArrowheads="1"/>
          </p:cNvSpPr>
          <p:nvPr/>
        </p:nvSpPr>
        <p:spPr bwMode="auto">
          <a:xfrm>
            <a:off x="3026833" y="5207449"/>
            <a:ext cx="939368" cy="2361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Insufficient tissue</a:t>
            </a:r>
          </a:p>
        </p:txBody>
      </p:sp>
      <p:cxnSp>
        <p:nvCxnSpPr>
          <p:cNvPr id="133" name="AutoShape 5">
            <a:extLst>
              <a:ext uri="{FF2B5EF4-FFF2-40B4-BE49-F238E27FC236}">
                <a16:creationId xmlns:a16="http://schemas.microsoft.com/office/drawing/2014/main" id="{7628E114-4F49-511C-7CC1-3608B16BD03A}"/>
              </a:ext>
            </a:extLst>
          </p:cNvPr>
          <p:cNvCxnSpPr>
            <a:cxnSpLocks noChangeShapeType="1"/>
            <a:stCxn id="98" idx="2"/>
            <a:endCxn id="119" idx="0"/>
          </p:cNvCxnSpPr>
          <p:nvPr/>
        </p:nvCxnSpPr>
        <p:spPr bwMode="auto">
          <a:xfrm rot="5400000">
            <a:off x="2713884" y="3198493"/>
            <a:ext cx="233033" cy="928258"/>
          </a:xfrm>
          <a:prstGeom prst="bentConnector3">
            <a:avLst>
              <a:gd name="adj1" fmla="val 50000"/>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6" name="AutoShape 5">
            <a:extLst>
              <a:ext uri="{FF2B5EF4-FFF2-40B4-BE49-F238E27FC236}">
                <a16:creationId xmlns:a16="http://schemas.microsoft.com/office/drawing/2014/main" id="{EDB7ACC7-D8E8-4DD3-56BD-BF09BEEBBA85}"/>
              </a:ext>
            </a:extLst>
          </p:cNvPr>
          <p:cNvCxnSpPr>
            <a:cxnSpLocks noChangeShapeType="1"/>
            <a:stCxn id="98" idx="2"/>
            <a:endCxn id="102" idx="0"/>
          </p:cNvCxnSpPr>
          <p:nvPr/>
        </p:nvCxnSpPr>
        <p:spPr bwMode="auto">
          <a:xfrm rot="16200000" flipH="1">
            <a:off x="3822586" y="3018048"/>
            <a:ext cx="232743" cy="1288857"/>
          </a:xfrm>
          <a:prstGeom prst="bentConnector3">
            <a:avLst>
              <a:gd name="adj1" fmla="val 50000"/>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9" name="AutoShape 13">
            <a:extLst>
              <a:ext uri="{FF2B5EF4-FFF2-40B4-BE49-F238E27FC236}">
                <a16:creationId xmlns:a16="http://schemas.microsoft.com/office/drawing/2014/main" id="{5AB3ADA4-90DB-0870-D42F-6C93C2D11DF1}"/>
              </a:ext>
            </a:extLst>
          </p:cNvPr>
          <p:cNvCxnSpPr>
            <a:cxnSpLocks noChangeShapeType="1"/>
            <a:stCxn id="62" idx="2"/>
            <a:endCxn id="98" idx="0"/>
          </p:cNvCxnSpPr>
          <p:nvPr/>
        </p:nvCxnSpPr>
        <p:spPr bwMode="auto">
          <a:xfrm>
            <a:off x="3294529" y="3161905"/>
            <a:ext cx="0" cy="14802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42" name="Text Box 24">
            <a:extLst>
              <a:ext uri="{FF2B5EF4-FFF2-40B4-BE49-F238E27FC236}">
                <a16:creationId xmlns:a16="http://schemas.microsoft.com/office/drawing/2014/main" id="{BDA50738-3A5D-B7B8-DE85-D3820DA09A94}"/>
              </a:ext>
            </a:extLst>
          </p:cNvPr>
          <p:cNvSpPr txBox="1">
            <a:spLocks noChangeArrowheads="1"/>
          </p:cNvSpPr>
          <p:nvPr/>
        </p:nvSpPr>
        <p:spPr bwMode="auto">
          <a:xfrm>
            <a:off x="5914768" y="6256718"/>
            <a:ext cx="567688" cy="22858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14</a:t>
            </a:r>
            <a:endParaRPr kumimoji="0" lang="en-GB" sz="2400" b="0" i="0" u="none" strike="noStrike" cap="none" normalizeH="0" baseline="0" dirty="0">
              <a:ln>
                <a:noFill/>
              </a:ln>
              <a:solidFill>
                <a:schemeClr val="tx1"/>
              </a:solidFill>
              <a:effectLst/>
              <a:latin typeface="+mj-lt"/>
            </a:endParaRPr>
          </a:p>
        </p:txBody>
      </p:sp>
      <p:cxnSp>
        <p:nvCxnSpPr>
          <p:cNvPr id="143" name="AutoShape 5">
            <a:extLst>
              <a:ext uri="{FF2B5EF4-FFF2-40B4-BE49-F238E27FC236}">
                <a16:creationId xmlns:a16="http://schemas.microsoft.com/office/drawing/2014/main" id="{FD2512DA-762A-CF50-753B-A2BDBE88BE5A}"/>
              </a:ext>
            </a:extLst>
          </p:cNvPr>
          <p:cNvCxnSpPr>
            <a:cxnSpLocks noChangeShapeType="1"/>
            <a:stCxn id="127" idx="3"/>
            <a:endCxn id="113" idx="2"/>
          </p:cNvCxnSpPr>
          <p:nvPr/>
        </p:nvCxnSpPr>
        <p:spPr bwMode="auto">
          <a:xfrm flipV="1">
            <a:off x="3966201" y="4897594"/>
            <a:ext cx="627544" cy="427943"/>
          </a:xfrm>
          <a:prstGeom prst="bentConnector2">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48" name="Text Box 39">
            <a:extLst>
              <a:ext uri="{FF2B5EF4-FFF2-40B4-BE49-F238E27FC236}">
                <a16:creationId xmlns:a16="http://schemas.microsoft.com/office/drawing/2014/main" id="{453A8C25-3D12-DB55-5CCD-7BF970E93A42}"/>
              </a:ext>
            </a:extLst>
          </p:cNvPr>
          <p:cNvSpPr txBox="1">
            <a:spLocks noChangeArrowheads="1"/>
          </p:cNvSpPr>
          <p:nvPr/>
        </p:nvSpPr>
        <p:spPr bwMode="auto">
          <a:xfrm>
            <a:off x="3938962" y="5586782"/>
            <a:ext cx="1314353" cy="59273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DNA salvage / limited panel</a:t>
            </a:r>
          </a:p>
          <a:p>
            <a:pPr algn="ctr" defTabSz="914400"/>
            <a:r>
              <a:rPr kumimoji="0" lang="en-GB" sz="800" b="0" i="0" u="none" strike="noStrike" cap="none" normalizeH="0" baseline="0" dirty="0">
                <a:ln>
                  <a:noFill/>
                </a:ln>
                <a:solidFill>
                  <a:schemeClr val="tx1"/>
                </a:solidFill>
                <a:effectLst/>
                <a:latin typeface="+mj-lt"/>
                <a:ea typeface="ÇlÇr ñæí©" charset="0"/>
              </a:rPr>
              <a:t>FISH (ALK / ROS1)</a:t>
            </a:r>
          </a:p>
          <a:p>
            <a:pPr algn="ctr" defTabSz="914400"/>
            <a:r>
              <a:rPr lang="en-GB" sz="800" dirty="0">
                <a:latin typeface="+mj-lt"/>
                <a:ea typeface="ÇlÇr ñæí©" charset="0"/>
              </a:rPr>
              <a:t>Blood predictive biomarker</a:t>
            </a:r>
            <a:endParaRPr kumimoji="0" lang="en-GB" sz="800" b="0" i="0" u="none" strike="noStrike" cap="none" normalizeH="0" baseline="0" dirty="0">
              <a:ln>
                <a:noFill/>
              </a:ln>
              <a:solidFill>
                <a:schemeClr val="tx1"/>
              </a:solidFill>
              <a:effectLst/>
              <a:latin typeface="+mj-lt"/>
              <a:ea typeface="ÇlÇr ñæí©" charset="0"/>
            </a:endParaRPr>
          </a:p>
        </p:txBody>
      </p:sp>
      <p:cxnSp>
        <p:nvCxnSpPr>
          <p:cNvPr id="149" name="AutoShape 13">
            <a:extLst>
              <a:ext uri="{FF2B5EF4-FFF2-40B4-BE49-F238E27FC236}">
                <a16:creationId xmlns:a16="http://schemas.microsoft.com/office/drawing/2014/main" id="{809FE4CA-8A26-B161-47A4-8BE70793C25E}"/>
              </a:ext>
            </a:extLst>
          </p:cNvPr>
          <p:cNvCxnSpPr>
            <a:cxnSpLocks noChangeShapeType="1"/>
            <a:stCxn id="102" idx="2"/>
            <a:endCxn id="110" idx="0"/>
          </p:cNvCxnSpPr>
          <p:nvPr/>
        </p:nvCxnSpPr>
        <p:spPr bwMode="auto">
          <a:xfrm>
            <a:off x="4583386" y="4015024"/>
            <a:ext cx="4311" cy="12900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6" name="AutoShape 5">
            <a:extLst>
              <a:ext uri="{FF2B5EF4-FFF2-40B4-BE49-F238E27FC236}">
                <a16:creationId xmlns:a16="http://schemas.microsoft.com/office/drawing/2014/main" id="{5EE4619D-55AA-052A-E59C-CAC3E645F96F}"/>
              </a:ext>
            </a:extLst>
          </p:cNvPr>
          <p:cNvCxnSpPr>
            <a:cxnSpLocks noChangeShapeType="1"/>
            <a:stCxn id="126" idx="2"/>
            <a:endCxn id="124" idx="0"/>
          </p:cNvCxnSpPr>
          <p:nvPr/>
        </p:nvCxnSpPr>
        <p:spPr bwMode="auto">
          <a:xfrm rot="5400000">
            <a:off x="2496269" y="4776600"/>
            <a:ext cx="295656" cy="566042"/>
          </a:xfrm>
          <a:prstGeom prst="bentConnector3">
            <a:avLst>
              <a:gd name="adj1" fmla="val 50000"/>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3" name="AutoShape 13">
            <a:extLst>
              <a:ext uri="{FF2B5EF4-FFF2-40B4-BE49-F238E27FC236}">
                <a16:creationId xmlns:a16="http://schemas.microsoft.com/office/drawing/2014/main" id="{366609BA-AF85-9346-AFCD-32E062F9C610}"/>
              </a:ext>
            </a:extLst>
          </p:cNvPr>
          <p:cNvCxnSpPr>
            <a:cxnSpLocks noChangeShapeType="1"/>
            <a:stCxn id="110" idx="2"/>
            <a:endCxn id="113" idx="0"/>
          </p:cNvCxnSpPr>
          <p:nvPr/>
        </p:nvCxnSpPr>
        <p:spPr bwMode="auto">
          <a:xfrm>
            <a:off x="4587697" y="4422983"/>
            <a:ext cx="6048" cy="13128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4" name="AutoShape 5">
            <a:extLst>
              <a:ext uri="{FF2B5EF4-FFF2-40B4-BE49-F238E27FC236}">
                <a16:creationId xmlns:a16="http://schemas.microsoft.com/office/drawing/2014/main" id="{AA664725-E62A-2958-04D9-A2C8DD42C7FF}"/>
              </a:ext>
            </a:extLst>
          </p:cNvPr>
          <p:cNvCxnSpPr>
            <a:cxnSpLocks noChangeShapeType="1"/>
            <a:stCxn id="126" idx="2"/>
            <a:endCxn id="127" idx="0"/>
          </p:cNvCxnSpPr>
          <p:nvPr/>
        </p:nvCxnSpPr>
        <p:spPr bwMode="auto">
          <a:xfrm rot="16200000" flipH="1">
            <a:off x="3063989" y="4774921"/>
            <a:ext cx="295656" cy="569399"/>
          </a:xfrm>
          <a:prstGeom prst="bentConnector3">
            <a:avLst>
              <a:gd name="adj1" fmla="val 50000"/>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7" name="AutoShape 5">
            <a:extLst>
              <a:ext uri="{FF2B5EF4-FFF2-40B4-BE49-F238E27FC236}">
                <a16:creationId xmlns:a16="http://schemas.microsoft.com/office/drawing/2014/main" id="{D52B2E2C-4839-CED0-923D-311247DC8F9C}"/>
              </a:ext>
            </a:extLst>
          </p:cNvPr>
          <p:cNvCxnSpPr>
            <a:cxnSpLocks noChangeShapeType="1"/>
            <a:stCxn id="113" idx="3"/>
            <a:endCxn id="148" idx="3"/>
          </p:cNvCxnSpPr>
          <p:nvPr/>
        </p:nvCxnSpPr>
        <p:spPr bwMode="auto">
          <a:xfrm flipH="1">
            <a:off x="5253315" y="4725931"/>
            <a:ext cx="59762" cy="1157218"/>
          </a:xfrm>
          <a:prstGeom prst="bentConnector3">
            <a:avLst>
              <a:gd name="adj1" fmla="val -382517"/>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83" name="Text Box 24">
            <a:extLst>
              <a:ext uri="{FF2B5EF4-FFF2-40B4-BE49-F238E27FC236}">
                <a16:creationId xmlns:a16="http://schemas.microsoft.com/office/drawing/2014/main" id="{ADB74607-F951-0655-E798-671327984E80}"/>
              </a:ext>
            </a:extLst>
          </p:cNvPr>
          <p:cNvSpPr txBox="1">
            <a:spLocks noChangeArrowheads="1"/>
          </p:cNvSpPr>
          <p:nvPr/>
        </p:nvSpPr>
        <p:spPr bwMode="auto">
          <a:xfrm>
            <a:off x="5868758" y="6945954"/>
            <a:ext cx="638956" cy="63042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21 for repeat sampling</a:t>
            </a:r>
            <a:endParaRPr kumimoji="0" lang="en-GB" sz="2400" b="0" i="0" u="none" strike="noStrike" cap="none" normalizeH="0" baseline="0" dirty="0">
              <a:ln>
                <a:noFill/>
              </a:ln>
              <a:solidFill>
                <a:schemeClr val="tx1"/>
              </a:solidFill>
              <a:effectLst/>
              <a:latin typeface="+mj-lt"/>
            </a:endParaRPr>
          </a:p>
        </p:txBody>
      </p:sp>
      <p:cxnSp>
        <p:nvCxnSpPr>
          <p:cNvPr id="184" name="AutoShape 13">
            <a:extLst>
              <a:ext uri="{FF2B5EF4-FFF2-40B4-BE49-F238E27FC236}">
                <a16:creationId xmlns:a16="http://schemas.microsoft.com/office/drawing/2014/main" id="{7F42AB4C-7D9B-39B6-DB9A-3A589071946C}"/>
              </a:ext>
            </a:extLst>
          </p:cNvPr>
          <p:cNvCxnSpPr>
            <a:cxnSpLocks noChangeShapeType="1"/>
            <a:stCxn id="124" idx="2"/>
          </p:cNvCxnSpPr>
          <p:nvPr/>
        </p:nvCxnSpPr>
        <p:spPr bwMode="auto">
          <a:xfrm>
            <a:off x="2361076" y="5437192"/>
            <a:ext cx="0" cy="88933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2" name="AutoShape 13">
            <a:extLst>
              <a:ext uri="{FF2B5EF4-FFF2-40B4-BE49-F238E27FC236}">
                <a16:creationId xmlns:a16="http://schemas.microsoft.com/office/drawing/2014/main" id="{CCD102C7-D4A8-D3F0-593B-01BEC99C362B}"/>
              </a:ext>
            </a:extLst>
          </p:cNvPr>
          <p:cNvCxnSpPr>
            <a:cxnSpLocks noChangeShapeType="1"/>
            <a:stCxn id="148" idx="2"/>
          </p:cNvCxnSpPr>
          <p:nvPr/>
        </p:nvCxnSpPr>
        <p:spPr bwMode="auto">
          <a:xfrm>
            <a:off x="4596139" y="6179516"/>
            <a:ext cx="0" cy="15092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96" name="Text Box 48">
            <a:extLst>
              <a:ext uri="{FF2B5EF4-FFF2-40B4-BE49-F238E27FC236}">
                <a16:creationId xmlns:a16="http://schemas.microsoft.com/office/drawing/2014/main" id="{3F791B37-381D-DDFC-9734-31837D253C8F}"/>
              </a:ext>
            </a:extLst>
          </p:cNvPr>
          <p:cNvSpPr txBox="1">
            <a:spLocks noChangeArrowheads="1"/>
          </p:cNvSpPr>
          <p:nvPr/>
        </p:nvSpPr>
        <p:spPr bwMode="auto">
          <a:xfrm>
            <a:off x="3418914" y="2694171"/>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Yes</a:t>
            </a:r>
            <a:endParaRPr kumimoji="0" lang="en-GB" sz="2400" b="0" i="0" u="none" strike="noStrike" cap="none" normalizeH="0" baseline="0" dirty="0">
              <a:ln>
                <a:noFill/>
              </a:ln>
              <a:solidFill>
                <a:schemeClr val="tx1"/>
              </a:solidFill>
              <a:effectLst/>
              <a:latin typeface="+mj-lt"/>
            </a:endParaRPr>
          </a:p>
        </p:txBody>
      </p:sp>
      <p:cxnSp>
        <p:nvCxnSpPr>
          <p:cNvPr id="10" name="AutoShape 13">
            <a:extLst>
              <a:ext uri="{FF2B5EF4-FFF2-40B4-BE49-F238E27FC236}">
                <a16:creationId xmlns:a16="http://schemas.microsoft.com/office/drawing/2014/main" id="{F063DE08-C23B-8984-E409-C5674A050234}"/>
              </a:ext>
            </a:extLst>
          </p:cNvPr>
          <p:cNvCxnSpPr>
            <a:cxnSpLocks noChangeShapeType="1"/>
            <a:stCxn id="121" idx="2"/>
            <a:endCxn id="126" idx="0"/>
          </p:cNvCxnSpPr>
          <p:nvPr/>
        </p:nvCxnSpPr>
        <p:spPr bwMode="auto">
          <a:xfrm flipH="1">
            <a:off x="2927118" y="4298726"/>
            <a:ext cx="1" cy="25971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 name="Text Box 48">
            <a:extLst>
              <a:ext uri="{FF2B5EF4-FFF2-40B4-BE49-F238E27FC236}">
                <a16:creationId xmlns:a16="http://schemas.microsoft.com/office/drawing/2014/main" id="{8DD20F28-F48A-9008-079D-97796F82CCCE}"/>
              </a:ext>
            </a:extLst>
          </p:cNvPr>
          <p:cNvSpPr txBox="1">
            <a:spLocks noChangeArrowheads="1"/>
          </p:cNvSpPr>
          <p:nvPr/>
        </p:nvSpPr>
        <p:spPr bwMode="auto">
          <a:xfrm>
            <a:off x="604606" y="7887319"/>
            <a:ext cx="5730758" cy="15620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R="0" lvl="0" defTabSz="914400" rtl="0" eaLnBrk="1" fontAlgn="base" latinLnBrk="0" hangingPunct="1">
              <a:lnSpc>
                <a:spcPct val="100000"/>
              </a:lnSpc>
              <a:spcBef>
                <a:spcPct val="0"/>
              </a:spcBef>
              <a:spcAft>
                <a:spcPct val="0"/>
              </a:spcAft>
              <a:buClrTx/>
              <a:buSzTx/>
              <a:tabLst/>
            </a:pPr>
            <a:r>
              <a:rPr kumimoji="0" lang="en-GB" sz="800" b="0" i="0" u="none" strike="noStrike" cap="none" normalizeH="0" baseline="0" dirty="0">
                <a:ln>
                  <a:noFill/>
                </a:ln>
                <a:solidFill>
                  <a:schemeClr val="tx1"/>
                </a:solidFill>
                <a:effectLst/>
                <a:latin typeface="+mj-lt"/>
                <a:ea typeface="ÇlÇr ñæí©" charset="0"/>
              </a:rPr>
              <a:t>*Method and composition of NGS panel may vary due to advances in therapy.</a:t>
            </a:r>
          </a:p>
          <a:p>
            <a:pPr defTabSz="914400"/>
            <a:r>
              <a:rPr kumimoji="0" lang="en-GB" sz="800" b="0" i="0" u="none" strike="noStrike" cap="none" normalizeH="0" baseline="0" dirty="0">
                <a:ln>
                  <a:noFill/>
                </a:ln>
                <a:solidFill>
                  <a:schemeClr val="tx1"/>
                </a:solidFill>
                <a:effectLst/>
                <a:latin typeface="+mj-lt"/>
                <a:ea typeface="ÇlÇr ñæí©" charset="0"/>
              </a:rPr>
              <a:t>Both DNA and RNA NGS </a:t>
            </a:r>
            <a:r>
              <a:rPr lang="en-GB" sz="800" dirty="0">
                <a:latin typeface="+mj-lt"/>
                <a:ea typeface="ÇlÇr ñæí©" charset="0"/>
              </a:rPr>
              <a:t>should be performed in any histological subtype of NSCLC including, squamous, adenocarcinoma, mixed </a:t>
            </a:r>
            <a:r>
              <a:rPr lang="en-GB" sz="800" dirty="0" err="1">
                <a:latin typeface="+mj-lt"/>
                <a:ea typeface="ÇlÇr ñæí©" charset="0"/>
              </a:rPr>
              <a:t>adenosquamous</a:t>
            </a:r>
            <a:r>
              <a:rPr lang="en-GB" sz="800" dirty="0">
                <a:latin typeface="+mj-lt"/>
                <a:ea typeface="ÇlÇr ñæí©" charset="0"/>
              </a:rPr>
              <a:t>, neuroendocrine tumours with adenocarcinoma features,  NSCLC NOS, and large cell. </a:t>
            </a:r>
          </a:p>
          <a:p>
            <a:pPr defTabSz="914400"/>
            <a:endParaRPr lang="en-GB" sz="800" dirty="0">
              <a:latin typeface="+mj-lt"/>
              <a:ea typeface="ÇlÇr ñæí©" charset="0"/>
            </a:endParaRPr>
          </a:p>
          <a:p>
            <a:pPr defTabSz="914400"/>
            <a:r>
              <a:rPr lang="en-GB" sz="800" dirty="0">
                <a:latin typeface="+mj-lt"/>
                <a:ea typeface="ÇlÇr ñæí©" charset="0"/>
              </a:rPr>
              <a:t>‡Local immunohistochemistry for ALK and ROS may be performed; fast tract limited gene panel to avoid delay in neoadjuvant treatment</a:t>
            </a:r>
          </a:p>
          <a:p>
            <a:pPr defTabSz="914400"/>
            <a:endParaRPr lang="en-GB" sz="800" dirty="0">
              <a:latin typeface="+mj-lt"/>
              <a:ea typeface="ÇlÇr ñæí©" charset="0"/>
            </a:endParaRPr>
          </a:p>
          <a:p>
            <a:pPr defTabSz="914400"/>
            <a:r>
              <a:rPr lang="en-GB" sz="800" dirty="0">
                <a:latin typeface="+mj-lt"/>
                <a:ea typeface="ÇlÇr ñæí©" charset="0"/>
              </a:rPr>
              <a:t>Surgical patients: If genomic/PDL1 testing not available on diagnostic biopsy, testing should be requested on surgical specimen by parent MDT</a:t>
            </a:r>
          </a:p>
          <a:p>
            <a:pPr defTabSz="914400"/>
            <a:endParaRPr lang="en-GB" sz="800" dirty="0">
              <a:latin typeface="+mj-lt"/>
              <a:ea typeface="ÇlÇr ñæí©" charset="0"/>
            </a:endParaRPr>
          </a:p>
          <a:p>
            <a:pPr defTabSz="914400"/>
            <a:r>
              <a:rPr lang="en-GB" sz="800" dirty="0">
                <a:latin typeface="+mj-lt"/>
                <a:ea typeface="ÇlÇr ñæí©" charset="0"/>
              </a:rPr>
              <a:t>†Blood predictive biomarker testing for stage IIIB/IV and eligible performance status</a:t>
            </a:r>
          </a:p>
          <a:p>
            <a:pPr defTabSz="914400"/>
            <a:endParaRPr lang="en-GB" sz="800" dirty="0">
              <a:latin typeface="+mj-lt"/>
              <a:ea typeface="ÇlÇr ñæí©" charset="0"/>
            </a:endParaRPr>
          </a:p>
          <a:p>
            <a:pPr marR="0" lvl="0" defTabSz="914400" rtl="0" eaLnBrk="1" fontAlgn="base" latinLnBrk="0" hangingPunct="1">
              <a:lnSpc>
                <a:spcPct val="100000"/>
              </a:lnSpc>
              <a:spcBef>
                <a:spcPct val="0"/>
              </a:spcBef>
              <a:spcAft>
                <a:spcPct val="0"/>
              </a:spcAft>
              <a:buClrTx/>
              <a:buSzTx/>
              <a:tabLst/>
            </a:pPr>
            <a:endParaRPr kumimoji="0" lang="en-GB" sz="800" b="0" i="0" u="none" strike="noStrike" cap="none" normalizeH="0" baseline="0" dirty="0">
              <a:ln>
                <a:noFill/>
              </a:ln>
              <a:solidFill>
                <a:schemeClr val="tx1"/>
              </a:solidFill>
              <a:effectLst/>
              <a:latin typeface="+mj-lt"/>
            </a:endParaRPr>
          </a:p>
          <a:p>
            <a:pPr marR="0" lvl="0" defTabSz="914400" rtl="0" eaLnBrk="1" fontAlgn="base" latinLnBrk="0" hangingPunct="1">
              <a:lnSpc>
                <a:spcPct val="100000"/>
              </a:lnSpc>
              <a:spcBef>
                <a:spcPct val="0"/>
              </a:spcBef>
              <a:spcAft>
                <a:spcPct val="0"/>
              </a:spcAft>
              <a:buClrTx/>
              <a:buSzTx/>
              <a:tabLst/>
            </a:pPr>
            <a:endParaRPr kumimoji="0" lang="en-GB" sz="24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32109038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16079</TotalTime>
  <Words>388</Words>
  <Application>Microsoft Macintosh PowerPoint</Application>
  <PresentationFormat>A4 Paper (210x297 mm)</PresentationFormat>
  <Paragraphs>126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Baldwin</dc:creator>
  <cp:lastModifiedBy>David Baldwin</cp:lastModifiedBy>
  <cp:revision>269</cp:revision>
  <cp:lastPrinted>2015-12-09T09:17:13Z</cp:lastPrinted>
  <dcterms:created xsi:type="dcterms:W3CDTF">2015-09-18T07:36:52Z</dcterms:created>
  <dcterms:modified xsi:type="dcterms:W3CDTF">2023-12-24T08:33:16Z</dcterms:modified>
</cp:coreProperties>
</file>