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9" r:id="rId2"/>
    <p:sldId id="260" r:id="rId3"/>
  </p:sldIdLst>
  <p:sldSz cx="6858000" cy="9906000" type="A4"/>
  <p:notesSz cx="6819900" cy="9918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8" userDrawn="1">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93515B-2A1D-1FE8-4804-3C51609A3917}" name="HATTON, Matthew (SHEFFIELD TEACHING HOSPITALS NHS FOUNDATION TRUST)" initials="MH" userId="S::matthewhatton@nhs.net::79f627d1-e142-4b55-ad07-e9ce72e371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aldwin David" initials="BD" lastIdx="1" clrIdx="0"/>
  <p:cmAuthor id="2" name="Hatton, Matthew (Oncology)" initials="HM" lastIdx="1" clrIdx="1"/>
  <p:cmAuthor id="3" name="HATTON, Matthew (SHEFFIELD TEACHING HOSPITALS NHS FOUNDATION TRUST)" initials="MH" lastIdx="2" clrIdx="2">
    <p:extLst>
      <p:ext uri="{19B8F6BF-5375-455C-9EA6-DF929625EA0E}">
        <p15:presenceInfo xmlns:p15="http://schemas.microsoft.com/office/powerpoint/2012/main" userId="S::matthewhatton@nhs.net::79f627d1-e142-4b55-ad07-e9ce72e371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F5FF"/>
    <a:srgbClr val="66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90"/>
    <p:restoredTop sz="86408"/>
  </p:normalViewPr>
  <p:slideViewPr>
    <p:cSldViewPr snapToGrid="0" snapToObjects="1">
      <p:cViewPr>
        <p:scale>
          <a:sx n="281" d="100"/>
          <a:sy n="281" d="100"/>
        </p:scale>
        <p:origin x="-936" y="-2320"/>
      </p:cViewPr>
      <p:guideLst>
        <p:guide orient="horz" pos="2848"/>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925"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62388" y="0"/>
            <a:ext cx="2955925" cy="495300"/>
          </a:xfrm>
          <a:prstGeom prst="rect">
            <a:avLst/>
          </a:prstGeom>
        </p:spPr>
        <p:txBody>
          <a:bodyPr vert="horz" lIns="91440" tIns="45720" rIns="91440" bIns="45720" rtlCol="0"/>
          <a:lstStyle>
            <a:lvl1pPr algn="r">
              <a:defRPr sz="1200"/>
            </a:lvl1pPr>
          </a:lstStyle>
          <a:p>
            <a:fld id="{24257FCD-4A87-4C23-8291-5D52F0CC35E5}" type="datetimeFigureOut">
              <a:rPr lang="en-GB" smtClean="0"/>
              <a:t>24/12/2023</a:t>
            </a:fld>
            <a:endParaRPr lang="en-GB"/>
          </a:p>
        </p:txBody>
      </p:sp>
      <p:sp>
        <p:nvSpPr>
          <p:cNvPr id="4" name="Slide Image Placeholder 3"/>
          <p:cNvSpPr>
            <a:spLocks noGrp="1" noRot="1" noChangeAspect="1"/>
          </p:cNvSpPr>
          <p:nvPr>
            <p:ph type="sldImg" idx="2"/>
          </p:nvPr>
        </p:nvSpPr>
        <p:spPr>
          <a:xfrm>
            <a:off x="2122488" y="744538"/>
            <a:ext cx="2574925" cy="37195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2625" y="4711700"/>
            <a:ext cx="5454650" cy="44624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1813"/>
            <a:ext cx="2955925"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62388" y="9421813"/>
            <a:ext cx="2955925" cy="495300"/>
          </a:xfrm>
          <a:prstGeom prst="rect">
            <a:avLst/>
          </a:prstGeom>
        </p:spPr>
        <p:txBody>
          <a:bodyPr vert="horz" lIns="91440" tIns="45720" rIns="91440" bIns="45720" rtlCol="0" anchor="b"/>
          <a:lstStyle>
            <a:lvl1pPr algn="r">
              <a:defRPr sz="1200"/>
            </a:lvl1pPr>
          </a:lstStyle>
          <a:p>
            <a:fld id="{9238529F-7BCC-4C96-9B2A-DD3D749A4350}" type="slidenum">
              <a:rPr lang="en-GB" smtClean="0"/>
              <a:t>‹#›</a:t>
            </a:fld>
            <a:endParaRPr lang="en-GB"/>
          </a:p>
        </p:txBody>
      </p:sp>
    </p:spTree>
    <p:extLst>
      <p:ext uri="{BB962C8B-B14F-4D97-AF65-F5344CB8AC3E}">
        <p14:creationId xmlns:p14="http://schemas.microsoft.com/office/powerpoint/2010/main" val="1546395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38529F-7BCC-4C96-9B2A-DD3D749A4350}" type="slidenum">
              <a:rPr lang="en-GB" smtClean="0"/>
              <a:t>1</a:t>
            </a:fld>
            <a:endParaRPr lang="en-GB"/>
          </a:p>
        </p:txBody>
      </p:sp>
    </p:spTree>
    <p:extLst>
      <p:ext uri="{BB962C8B-B14F-4D97-AF65-F5344CB8AC3E}">
        <p14:creationId xmlns:p14="http://schemas.microsoft.com/office/powerpoint/2010/main" val="2009870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42401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534389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209639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656523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06860B9-39A7-274E-B525-5C22A4FB1EFD}" type="datetimeFigureOut">
              <a:rPr lang="en-US" smtClean="0"/>
              <a:t>12/24/23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29534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E06860B9-39A7-274E-B525-5C22A4FB1EFD}" type="datetimeFigureOut">
              <a:rPr lang="en-US" smtClean="0"/>
              <a:t>12/24/23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66021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E06860B9-39A7-274E-B525-5C22A4FB1EFD}" type="datetimeFigureOut">
              <a:rPr lang="en-US" smtClean="0"/>
              <a:t>12/24/23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938186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E06860B9-39A7-274E-B525-5C22A4FB1EFD}" type="datetimeFigureOut">
              <a:rPr lang="en-US" smtClean="0"/>
              <a:t>12/24/23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153550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860B9-39A7-274E-B525-5C22A4FB1EFD}" type="datetimeFigureOut">
              <a:rPr lang="en-US" smtClean="0"/>
              <a:t>12/24/23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113442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06860B9-39A7-274E-B525-5C22A4FB1EFD}" type="datetimeFigureOut">
              <a:rPr lang="en-US" smtClean="0"/>
              <a:t>12/24/23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31274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06860B9-39A7-274E-B525-5C22A4FB1EFD}" type="datetimeFigureOut">
              <a:rPr lang="en-US" smtClean="0"/>
              <a:t>12/24/23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8A9C-1F40-C448-B587-242644A83B81}" type="slidenum">
              <a:rPr lang="en-GB" smtClean="0"/>
              <a:t>‹#›</a:t>
            </a:fld>
            <a:endParaRPr lang="en-GB"/>
          </a:p>
        </p:txBody>
      </p:sp>
    </p:spTree>
    <p:extLst>
      <p:ext uri="{BB962C8B-B14F-4D97-AF65-F5344CB8AC3E}">
        <p14:creationId xmlns:p14="http://schemas.microsoft.com/office/powerpoint/2010/main" val="343995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06860B9-39A7-274E-B525-5C22A4FB1EFD}" type="datetimeFigureOut">
              <a:rPr lang="en-US" smtClean="0"/>
              <a:t>12/24/23</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46E48A9C-1F40-C448-B587-242644A83B81}" type="slidenum">
              <a:rPr lang="en-GB" smtClean="0"/>
              <a:t>‹#›</a:t>
            </a:fld>
            <a:endParaRPr lang="en-GB"/>
          </a:p>
        </p:txBody>
      </p:sp>
    </p:spTree>
    <p:extLst>
      <p:ext uri="{BB962C8B-B14F-4D97-AF65-F5344CB8AC3E}">
        <p14:creationId xmlns:p14="http://schemas.microsoft.com/office/powerpoint/2010/main" val="12975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95"/>
          <p:cNvSpPr/>
          <p:nvPr/>
        </p:nvSpPr>
        <p:spPr>
          <a:xfrm>
            <a:off x="749808" y="1277655"/>
            <a:ext cx="5514648" cy="398570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1100" b="1" dirty="0"/>
              <a:t>Introduction</a:t>
            </a:r>
          </a:p>
          <a:p>
            <a:pPr algn="just"/>
            <a:r>
              <a:rPr sz="1100" dirty="0"/>
              <a:t>This </a:t>
            </a:r>
            <a:r>
              <a:rPr lang="en-GB" sz="1100" dirty="0"/>
              <a:t>optimal pathway is primarily designed to improve outcomes in lung cancer by encouraging best practice, reducing variation, and reducing delays in diagnosis, staging and treatment. </a:t>
            </a:r>
          </a:p>
          <a:p>
            <a:pPr algn="just"/>
            <a:endParaRPr lang="en-GB" sz="1100" dirty="0"/>
          </a:p>
          <a:p>
            <a:pPr algn="just"/>
            <a:r>
              <a:rPr lang="en-GB" sz="1100" dirty="0"/>
              <a:t>There is good evidence that delay to treatment worsens outcomes for people with lung cancer. This is the case whether the stage of the cancer is early or late, but more marked for those with late-stage. The latter is likely due to a deterioration in the fitness of people in the weeks from developing symptoms to receiving a diagnosis. Treatment for lung cancer has markedly improved in the last 15 years but to be successful, patients need to be fit enough to receive it. This not the case for a large proportion of patients.</a:t>
            </a:r>
          </a:p>
          <a:p>
            <a:pPr algn="just"/>
            <a:endParaRPr lang="en-GB" sz="1100" dirty="0"/>
          </a:p>
          <a:p>
            <a:pPr algn="just"/>
            <a:r>
              <a:rPr lang="en-GB" sz="1100" dirty="0"/>
              <a:t>The diagnosis and staging of lung cancer is complex and treatment is tailored to the individual. The Optimal Lung Cancer Pathway is designed to deal with this complexity whilst reducing waiting times so that the maximum number of patients can benefit from treatment. Maximum waiting times are given for each part of the pathway so as to identify rate-limiting steps.  Key time points are time to CT; time to diagnostic clinic; time to full diagnosis and staging; and time to first treatment. The pathway should be completed in a maximum of 49 days, although the national target for all cancers is 62 days, this is not optimal for lung cancer.</a:t>
            </a:r>
          </a:p>
          <a:p>
            <a:pPr algn="just"/>
            <a:endParaRPr lang="en-GB" sz="1100" dirty="0"/>
          </a:p>
          <a:p>
            <a:pPr algn="just"/>
            <a:r>
              <a:rPr lang="en-GB" sz="1100" dirty="0"/>
              <a:t>The following page shows a one-page summary of the pathway.  The full document includes detail of individual pathways, a new pathway for genomic and molecular testing and guidance on rapid diagnosis and staging. The Genomic and Molecular Pathway is also available as a standalone document.</a:t>
            </a:r>
          </a:p>
        </p:txBody>
      </p:sp>
      <p:sp>
        <p:nvSpPr>
          <p:cNvPr id="3" name="TextBox 2"/>
          <p:cNvSpPr txBox="1"/>
          <p:nvPr/>
        </p:nvSpPr>
        <p:spPr>
          <a:xfrm>
            <a:off x="614197" y="1018999"/>
            <a:ext cx="5896669" cy="276999"/>
          </a:xfrm>
          <a:prstGeom prst="rect">
            <a:avLst/>
          </a:prstGeom>
          <a:noFill/>
        </p:spPr>
        <p:txBody>
          <a:bodyPr wrap="square" rtlCol="0">
            <a:spAutoFit/>
          </a:bodyPr>
          <a:lstStyle/>
          <a:p>
            <a:pPr algn="ctr"/>
            <a:r>
              <a:rPr lang="en-GB" sz="1200" b="1" dirty="0"/>
              <a:t>UPDATE  2024 Version 4.0</a:t>
            </a:r>
          </a:p>
        </p:txBody>
      </p:sp>
      <p:sp>
        <p:nvSpPr>
          <p:cNvPr id="4" name="TextBox 3"/>
          <p:cNvSpPr txBox="1"/>
          <p:nvPr/>
        </p:nvSpPr>
        <p:spPr>
          <a:xfrm>
            <a:off x="934453" y="199849"/>
            <a:ext cx="4896149" cy="769441"/>
          </a:xfrm>
          <a:prstGeom prst="rect">
            <a:avLst/>
          </a:prstGeom>
          <a:noFill/>
        </p:spPr>
        <p:txBody>
          <a:bodyPr wrap="none" rtlCol="0">
            <a:spAutoFit/>
          </a:bodyPr>
          <a:lstStyle/>
          <a:p>
            <a:pPr algn="ctr"/>
            <a:r>
              <a:rPr lang="en-GB" sz="1600" b="1" dirty="0">
                <a:latin typeface="+mj-lt"/>
              </a:rPr>
              <a:t>National Optimal Lung Cancer Pathway </a:t>
            </a:r>
          </a:p>
          <a:p>
            <a:pPr algn="ctr"/>
            <a:r>
              <a:rPr lang="en-GB" sz="1400" b="1" dirty="0">
                <a:latin typeface="+mj-lt"/>
              </a:rPr>
              <a:t>For suspected and confirmed lung cancer: Referral to treatment</a:t>
            </a:r>
          </a:p>
          <a:p>
            <a:pPr algn="ctr"/>
            <a:r>
              <a:rPr lang="en-GB" sz="1400" b="1" i="1" dirty="0">
                <a:latin typeface="+mj-lt"/>
              </a:rPr>
              <a:t>Two-page summary</a:t>
            </a:r>
          </a:p>
        </p:txBody>
      </p:sp>
      <p:pic>
        <p:nvPicPr>
          <p:cNvPr id="5" name="image5.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286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Box 123"/>
          <p:cNvSpPr txBox="1"/>
          <p:nvPr/>
        </p:nvSpPr>
        <p:spPr>
          <a:xfrm rot="16200000">
            <a:off x="-3683566" y="5089365"/>
            <a:ext cx="8450574" cy="560069"/>
          </a:xfrm>
          <a:prstGeom prst="rect">
            <a:avLst/>
          </a:prstGeom>
          <a:solidFill>
            <a:schemeClr val="bg1">
              <a:lumMod val="95000"/>
            </a:schemeClr>
          </a:solidFill>
          <a:ln>
            <a:solidFill>
              <a:schemeClr val="tx1"/>
            </a:solidFill>
            <a:prstDash val="sysDot"/>
          </a:ln>
        </p:spPr>
        <p:txBody>
          <a:bodyPr wrap="square" rtlCol="0">
            <a:spAutoFit/>
          </a:bodyPr>
          <a:lstStyle/>
          <a:p>
            <a:pPr algn="ctr"/>
            <a:endParaRPr lang="en-GB" sz="900" dirty="0">
              <a:latin typeface="+mj-lt"/>
            </a:endParaRPr>
          </a:p>
        </p:txBody>
      </p:sp>
      <p:cxnSp>
        <p:nvCxnSpPr>
          <p:cNvPr id="244" name="AutoShape 2"/>
          <p:cNvCxnSpPr>
            <a:cxnSpLocks noChangeShapeType="1"/>
            <a:stCxn id="253" idx="3"/>
            <a:endCxn id="284" idx="0"/>
          </p:cNvCxnSpPr>
          <p:nvPr/>
        </p:nvCxnSpPr>
        <p:spPr bwMode="auto">
          <a:xfrm>
            <a:off x="5697446" y="6415936"/>
            <a:ext cx="151896" cy="257303"/>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6" name="AutoShape 5"/>
          <p:cNvCxnSpPr>
            <a:cxnSpLocks noChangeShapeType="1"/>
            <a:stCxn id="281" idx="2"/>
            <a:endCxn id="254" idx="0"/>
          </p:cNvCxnSpPr>
          <p:nvPr/>
        </p:nvCxnSpPr>
        <p:spPr bwMode="auto">
          <a:xfrm flipH="1">
            <a:off x="537909" y="3198542"/>
            <a:ext cx="3810" cy="52290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8" name="AutoShape 14"/>
          <p:cNvCxnSpPr>
            <a:cxnSpLocks noChangeShapeType="1"/>
            <a:stCxn id="353" idx="2"/>
          </p:cNvCxnSpPr>
          <p:nvPr/>
        </p:nvCxnSpPr>
        <p:spPr bwMode="auto">
          <a:xfrm>
            <a:off x="3625702" y="3169642"/>
            <a:ext cx="0" cy="127328"/>
          </a:xfrm>
          <a:prstGeom prst="straightConnector1">
            <a:avLst/>
          </a:prstGeom>
          <a:noFill/>
          <a:ln w="9525">
            <a:solidFill>
              <a:srgbClr val="000000"/>
            </a:solidFill>
            <a:round/>
            <a:headEnd/>
            <a:tailEnd type="none" w="med" len="med"/>
          </a:ln>
          <a:extLst>
            <a:ext uri="{909E8E84-426E-40DD-AFC4-6F175D3DCCD1}">
              <a14:hiddenFill xmlns:a14="http://schemas.microsoft.com/office/drawing/2010/main">
                <a:noFill/>
              </a14:hiddenFill>
            </a:ext>
          </a:extLst>
        </p:spPr>
      </p:cxnSp>
      <p:cxnSp>
        <p:nvCxnSpPr>
          <p:cNvPr id="249" name="AutoShape 15"/>
          <p:cNvCxnSpPr>
            <a:cxnSpLocks noChangeShapeType="1"/>
            <a:stCxn id="254" idx="2"/>
            <a:endCxn id="255" idx="0"/>
          </p:cNvCxnSpPr>
          <p:nvPr/>
        </p:nvCxnSpPr>
        <p:spPr bwMode="auto">
          <a:xfrm>
            <a:off x="537909" y="3950029"/>
            <a:ext cx="0" cy="318612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0" name="AutoShape 16"/>
          <p:cNvCxnSpPr>
            <a:cxnSpLocks noChangeShapeType="1"/>
            <a:endCxn id="258" idx="0"/>
          </p:cNvCxnSpPr>
          <p:nvPr/>
        </p:nvCxnSpPr>
        <p:spPr bwMode="auto">
          <a:xfrm>
            <a:off x="537909" y="8743642"/>
            <a:ext cx="3811" cy="19375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2" name="AutoShape 18"/>
          <p:cNvCxnSpPr>
            <a:cxnSpLocks noChangeShapeType="1"/>
            <a:stCxn id="255" idx="2"/>
            <a:endCxn id="256" idx="0"/>
          </p:cNvCxnSpPr>
          <p:nvPr/>
        </p:nvCxnSpPr>
        <p:spPr bwMode="auto">
          <a:xfrm>
            <a:off x="537909" y="7364742"/>
            <a:ext cx="1906" cy="55131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3" name="Text Box 23"/>
          <p:cNvSpPr txBox="1">
            <a:spLocks noChangeArrowheads="1"/>
          </p:cNvSpPr>
          <p:nvPr/>
        </p:nvSpPr>
        <p:spPr bwMode="auto">
          <a:xfrm>
            <a:off x="1166945" y="6303375"/>
            <a:ext cx="4530501" cy="225121"/>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Full MDT </a:t>
            </a:r>
            <a:r>
              <a:rPr lang="en-GB" sz="900" b="1" dirty="0">
                <a:latin typeface="+mj-lt"/>
                <a:ea typeface="ÇlÇr ñæí©" charset="0"/>
              </a:rPr>
              <a:t>d</a:t>
            </a:r>
            <a:r>
              <a:rPr kumimoji="0" lang="en-GB" sz="900" b="1" i="0" u="none" strike="noStrike" cap="none" normalizeH="0" baseline="0" dirty="0">
                <a:ln>
                  <a:noFill/>
                </a:ln>
                <a:solidFill>
                  <a:schemeClr val="tx1"/>
                </a:solidFill>
                <a:effectLst/>
                <a:latin typeface="+mj-lt"/>
                <a:ea typeface="ÇlÇr ñæí©" charset="0"/>
              </a:rPr>
              <a:t>iscussion of treatment options</a:t>
            </a:r>
            <a:endParaRPr kumimoji="0" lang="en-GB" sz="900" b="0" i="0" u="none" strike="noStrike" cap="none" normalizeH="0" baseline="0" dirty="0">
              <a:ln>
                <a:noFill/>
              </a:ln>
              <a:solidFill>
                <a:schemeClr val="tx1"/>
              </a:solidFill>
              <a:effectLst/>
              <a:latin typeface="+mj-lt"/>
            </a:endParaRPr>
          </a:p>
        </p:txBody>
      </p:sp>
      <p:sp>
        <p:nvSpPr>
          <p:cNvPr id="254" name="Text Box 24"/>
          <p:cNvSpPr txBox="1">
            <a:spLocks noChangeArrowheads="1"/>
          </p:cNvSpPr>
          <p:nvPr/>
        </p:nvSpPr>
        <p:spPr bwMode="auto">
          <a:xfrm>
            <a:off x="254065" y="3721445"/>
            <a:ext cx="56768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1-6</a:t>
            </a:r>
            <a:endParaRPr kumimoji="0" lang="en-GB" sz="2400" b="0" i="0" u="none" strike="noStrike" cap="none" normalizeH="0" baseline="0" dirty="0">
              <a:ln>
                <a:noFill/>
              </a:ln>
              <a:solidFill>
                <a:schemeClr val="tx1"/>
              </a:solidFill>
              <a:effectLst/>
              <a:latin typeface="+mj-lt"/>
            </a:endParaRPr>
          </a:p>
        </p:txBody>
      </p:sp>
      <p:sp>
        <p:nvSpPr>
          <p:cNvPr id="255" name="Text Box 25"/>
          <p:cNvSpPr txBox="1">
            <a:spLocks noChangeArrowheads="1"/>
          </p:cNvSpPr>
          <p:nvPr/>
        </p:nvSpPr>
        <p:spPr bwMode="auto">
          <a:xfrm>
            <a:off x="254064" y="7136158"/>
            <a:ext cx="567689" cy="228584"/>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28 </a:t>
            </a:r>
            <a:endParaRPr kumimoji="0" lang="en-GB" sz="900" b="0" i="0" u="none" strike="noStrike" cap="none" normalizeH="0" baseline="0" dirty="0">
              <a:ln>
                <a:noFill/>
              </a:ln>
              <a:solidFill>
                <a:schemeClr val="tx1"/>
              </a:solidFill>
              <a:effectLst/>
              <a:latin typeface="+mj-lt"/>
            </a:endParaRPr>
          </a:p>
        </p:txBody>
      </p:sp>
      <p:sp>
        <p:nvSpPr>
          <p:cNvPr id="256" name="Text Box 26"/>
          <p:cNvSpPr txBox="1">
            <a:spLocks noChangeArrowheads="1"/>
          </p:cNvSpPr>
          <p:nvPr/>
        </p:nvSpPr>
        <p:spPr bwMode="auto">
          <a:xfrm>
            <a:off x="257876" y="7916058"/>
            <a:ext cx="563878"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33</a:t>
            </a:r>
            <a:endParaRPr kumimoji="0" lang="en-GB" sz="2400" b="0" i="0" u="none" strike="noStrike" cap="none" normalizeH="0" baseline="0" dirty="0">
              <a:ln>
                <a:noFill/>
              </a:ln>
              <a:solidFill>
                <a:schemeClr val="tx1"/>
              </a:solidFill>
              <a:effectLst/>
              <a:latin typeface="+mj-lt"/>
            </a:endParaRPr>
          </a:p>
        </p:txBody>
      </p:sp>
      <p:sp>
        <p:nvSpPr>
          <p:cNvPr id="258" name="Text Box 27"/>
          <p:cNvSpPr txBox="1">
            <a:spLocks noChangeArrowheads="1"/>
          </p:cNvSpPr>
          <p:nvPr/>
        </p:nvSpPr>
        <p:spPr bwMode="auto">
          <a:xfrm>
            <a:off x="261684" y="8937401"/>
            <a:ext cx="560071" cy="228584"/>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49</a:t>
            </a:r>
            <a:r>
              <a:rPr kumimoji="0" lang="en-GB" sz="900" b="1" i="0" u="none" strike="noStrike" cap="none" normalizeH="0" baseline="30000" dirty="0">
                <a:ln>
                  <a:noFill/>
                </a:ln>
                <a:solidFill>
                  <a:schemeClr val="tx1"/>
                </a:solidFill>
                <a:effectLst/>
                <a:latin typeface="+mj-lt"/>
                <a:ea typeface="ÇlÇr ñæí©" charset="0"/>
              </a:rPr>
              <a:t>£</a:t>
            </a:r>
            <a:endParaRPr kumimoji="0" lang="en-GB" sz="2400" b="0" i="0" u="none" strike="noStrike" cap="none" normalizeH="0" baseline="30000" dirty="0">
              <a:ln>
                <a:noFill/>
              </a:ln>
              <a:solidFill>
                <a:schemeClr val="tx1"/>
              </a:solidFill>
              <a:effectLst/>
              <a:latin typeface="+mj-lt"/>
            </a:endParaRPr>
          </a:p>
        </p:txBody>
      </p:sp>
      <p:sp>
        <p:nvSpPr>
          <p:cNvPr id="265" name="Text Box 33"/>
          <p:cNvSpPr txBox="1">
            <a:spLocks noChangeArrowheads="1"/>
          </p:cNvSpPr>
          <p:nvPr/>
        </p:nvSpPr>
        <p:spPr bwMode="auto">
          <a:xfrm>
            <a:off x="1448064" y="4385510"/>
            <a:ext cx="2303041" cy="193487"/>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Suitable for potentially curative treatment? </a:t>
            </a:r>
            <a:r>
              <a:rPr kumimoji="0" lang="en-GB" sz="900" b="1" i="0" u="none" strike="noStrike" cap="none" normalizeH="0" baseline="0" dirty="0">
                <a:ln>
                  <a:noFill/>
                </a:ln>
                <a:solidFill>
                  <a:schemeClr val="tx1"/>
                </a:solidFill>
                <a:effectLst/>
                <a:latin typeface="+mj-lt"/>
                <a:ea typeface="ÇlÇr ñæí©" charset="0"/>
              </a:rPr>
              <a:t>#</a:t>
            </a:r>
            <a:r>
              <a:rPr kumimoji="0" lang="en-GB" sz="900" b="0" i="0" u="none" strike="noStrike" cap="none" normalizeH="0" baseline="0" dirty="0">
                <a:ln>
                  <a:noFill/>
                </a:ln>
                <a:solidFill>
                  <a:schemeClr val="tx1"/>
                </a:solidFill>
                <a:effectLst/>
                <a:latin typeface="+mj-lt"/>
                <a:ea typeface="ÇlÇr ñæí©" charset="0"/>
              </a:rPr>
              <a:t> </a:t>
            </a:r>
            <a:endParaRPr lang="en-GB" sz="900" dirty="0">
              <a:latin typeface="+mj-lt"/>
              <a:ea typeface="ÇlÇr ñæí©" charset="0"/>
            </a:endParaRPr>
          </a:p>
          <a:p>
            <a:pPr lvl="0" algn="ctr" defTabSz="914400"/>
            <a:endParaRPr lang="en-GB" sz="900" dirty="0">
              <a:latin typeface="+mj-lt"/>
              <a:ea typeface="ÇlÇr ñæí©" charset="0"/>
            </a:endParaRPr>
          </a:p>
          <a:p>
            <a:pPr lvl="0" algn="ctr" defTabSz="914400"/>
            <a:endParaRPr lang="en-GB" sz="900" dirty="0">
              <a:latin typeface="+mj-lt"/>
              <a:ea typeface="ÇlÇr ñæí©" charset="0"/>
            </a:endParaRPr>
          </a:p>
          <a:p>
            <a:pPr lvl="0" algn="ctr" defTabSz="914400"/>
            <a:endParaRPr lang="en-GB" sz="900"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dirty="0">
              <a:ln>
                <a:noFill/>
              </a:ln>
              <a:solidFill>
                <a:schemeClr val="tx1"/>
              </a:solidFill>
              <a:effectLst/>
              <a:latin typeface="+mj-lt"/>
            </a:endParaRPr>
          </a:p>
        </p:txBody>
      </p:sp>
      <p:sp>
        <p:nvSpPr>
          <p:cNvPr id="275" name="Text Box 35"/>
          <p:cNvSpPr txBox="1">
            <a:spLocks noChangeArrowheads="1"/>
          </p:cNvSpPr>
          <p:nvPr/>
        </p:nvSpPr>
        <p:spPr bwMode="auto">
          <a:xfrm>
            <a:off x="890750" y="3668451"/>
            <a:ext cx="3408626" cy="5713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lang="en-GB" sz="900" dirty="0">
                <a:latin typeface="+mn-lt"/>
                <a:ea typeface="ÇlÇr ñæí©" charset="0"/>
              </a:rPr>
              <a:t>Fast track lung cancer clinic. Assessment by LCNS. </a:t>
            </a:r>
          </a:p>
          <a:p>
            <a:pPr algn="ctr" defTabSz="914400"/>
            <a:r>
              <a:rPr lang="en-GB" sz="800" dirty="0">
                <a:latin typeface="+mn-lt"/>
                <a:ea typeface="ÇlÇr ñæí©" charset="0"/>
              </a:rPr>
              <a:t>Diagnostic process plan / diagnostic planning meeting prior to clinic. Treatment of co-morbidity and palliation / treatment of symptoms / </a:t>
            </a:r>
            <a:r>
              <a:rPr lang="en-GB" sz="800" dirty="0" err="1">
                <a:latin typeface="+mn-lt"/>
                <a:ea typeface="ÇlÇr ñæí©" charset="0"/>
              </a:rPr>
              <a:t>prehabilitation</a:t>
            </a:r>
            <a:r>
              <a:rPr lang="en-GB" sz="800" dirty="0">
                <a:latin typeface="+mn-lt"/>
                <a:ea typeface="ÇlÇr ñæí©" charset="0"/>
              </a:rPr>
              <a:t> and smoking cessation. </a:t>
            </a:r>
            <a:r>
              <a:rPr lang="en-GB" sz="800" dirty="0">
                <a:latin typeface="+mj-lt"/>
                <a:ea typeface="ÇlÇr ñæí©" charset="0"/>
              </a:rPr>
              <a:t>Consider predictive blood biomarker.</a:t>
            </a:r>
            <a:endParaRPr lang="en-GB" sz="800" dirty="0"/>
          </a:p>
          <a:p>
            <a:pPr algn="ctr" defTabSz="914400"/>
            <a:endParaRPr lang="en-GB" sz="800" dirty="0">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900" dirty="0">
              <a:latin typeface="+mn-lt"/>
              <a:ea typeface="ÇlÇr ñæí©" charset="0"/>
            </a:endParaRPr>
          </a:p>
        </p:txBody>
      </p:sp>
      <p:sp>
        <p:nvSpPr>
          <p:cNvPr id="278" name="Text Box 37"/>
          <p:cNvSpPr txBox="1">
            <a:spLocks noChangeArrowheads="1"/>
          </p:cNvSpPr>
          <p:nvPr/>
        </p:nvSpPr>
        <p:spPr bwMode="auto">
          <a:xfrm>
            <a:off x="881422" y="4902995"/>
            <a:ext cx="2000530" cy="8143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lang="en-GB" sz="800" b="1" dirty="0">
                <a:latin typeface="+mj-lt"/>
                <a:ea typeface="ÇlÇr ñæí©" charset="0"/>
              </a:rPr>
              <a:t>Curative Intent Management pathway</a:t>
            </a:r>
            <a:r>
              <a:rPr lang="en-GB" sz="800" dirty="0">
                <a:latin typeface="+mj-lt"/>
                <a:ea typeface="ÇlÇr ñæí©" charset="0"/>
              </a:rPr>
              <a:t> </a:t>
            </a:r>
            <a:r>
              <a:rPr lang="en-GB" sz="800" b="1" dirty="0">
                <a:latin typeface="+mj-lt"/>
                <a:ea typeface="ÇlÇr ñæí©" charset="0"/>
              </a:rPr>
              <a:t>(*4)</a:t>
            </a:r>
          </a:p>
          <a:p>
            <a:pPr lvl="0" algn="ctr" defTabSz="914400"/>
            <a:r>
              <a:rPr lang="en-GB" sz="800" dirty="0">
                <a:latin typeface="+mj-lt"/>
                <a:ea typeface="ÇlÇr ñæí©" charset="0"/>
              </a:rPr>
              <a:t>Test bundle requested at first OPA incl. </a:t>
            </a:r>
            <a:r>
              <a:rPr lang="en-GB" sz="800" b="1" dirty="0">
                <a:latin typeface="+mj-lt"/>
                <a:ea typeface="ÇlÇr ñæí©" charset="0"/>
              </a:rPr>
              <a:t>at least</a:t>
            </a:r>
            <a:r>
              <a:rPr lang="en-GB" sz="800" dirty="0">
                <a:latin typeface="+mj-lt"/>
                <a:ea typeface="ÇlÇr ñæí©" charset="0"/>
              </a:rPr>
              <a:t>: PET-CT,  spirometry, brain imaging and </a:t>
            </a:r>
            <a:r>
              <a:rPr lang="en-GB" sz="800" b="1" dirty="0">
                <a:latin typeface="+mj-lt"/>
                <a:ea typeface="ÇlÇr ñæí©" charset="0"/>
              </a:rPr>
              <a:t>as required</a:t>
            </a:r>
            <a:r>
              <a:rPr lang="en-GB" sz="800" dirty="0">
                <a:latin typeface="+mj-lt"/>
                <a:ea typeface="ÇlÇr ñæí©" charset="0"/>
              </a:rPr>
              <a:t>: detailed lung function and cardiac assessment / ECHO.</a:t>
            </a:r>
          </a:p>
          <a:p>
            <a:pPr lvl="0" algn="ctr" defTabSz="914400"/>
            <a:r>
              <a:rPr lang="en-GB" sz="800" dirty="0">
                <a:latin typeface="+mj-lt"/>
                <a:ea typeface="ÇlÇr ñæí©" charset="0"/>
              </a:rPr>
              <a:t>LCNS clarify/reassure re complex pathway. </a:t>
            </a:r>
            <a:endParaRPr kumimoji="0" lang="en-GB" sz="800" b="0" i="0" u="none" strike="noStrike" cap="none" normalizeH="0" baseline="0" dirty="0">
              <a:ln>
                <a:noFill/>
              </a:ln>
              <a:solidFill>
                <a:srgbClr val="FF0000"/>
              </a:solidFill>
              <a:effectLst/>
              <a:latin typeface="+mj-lt"/>
            </a:endParaRPr>
          </a:p>
        </p:txBody>
      </p:sp>
      <p:sp>
        <p:nvSpPr>
          <p:cNvPr id="281" name="Text Box 43"/>
          <p:cNvSpPr txBox="1">
            <a:spLocks noChangeArrowheads="1"/>
          </p:cNvSpPr>
          <p:nvPr/>
        </p:nvSpPr>
        <p:spPr bwMode="auto">
          <a:xfrm>
            <a:off x="261685" y="2966252"/>
            <a:ext cx="560068" cy="232290"/>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0-3  </a:t>
            </a:r>
            <a:endParaRPr kumimoji="0" lang="en-GB" sz="900" b="0" i="0" u="none" strike="noStrike" cap="none" normalizeH="0" baseline="0" dirty="0">
              <a:ln>
                <a:noFill/>
              </a:ln>
              <a:solidFill>
                <a:schemeClr val="tx1"/>
              </a:solidFill>
              <a:effectLst/>
              <a:latin typeface="+mj-lt"/>
            </a:endParaRPr>
          </a:p>
        </p:txBody>
      </p:sp>
      <p:sp>
        <p:nvSpPr>
          <p:cNvPr id="282" name="Text Box 48"/>
          <p:cNvSpPr txBox="1">
            <a:spLocks noChangeArrowheads="1"/>
          </p:cNvSpPr>
          <p:nvPr/>
        </p:nvSpPr>
        <p:spPr bwMode="auto">
          <a:xfrm>
            <a:off x="2619461" y="4540468"/>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sp>
        <p:nvSpPr>
          <p:cNvPr id="284" name="Text Box 52"/>
          <p:cNvSpPr txBox="1">
            <a:spLocks noChangeArrowheads="1"/>
          </p:cNvSpPr>
          <p:nvPr/>
        </p:nvSpPr>
        <p:spPr bwMode="auto">
          <a:xfrm>
            <a:off x="5334992" y="6673239"/>
            <a:ext cx="1028700" cy="28804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cancer: Manage/discharge</a:t>
            </a:r>
            <a:endParaRPr kumimoji="0" lang="en-GB" sz="2400" b="0" i="0" u="none" strike="noStrike" cap="none" normalizeH="0" baseline="0" dirty="0">
              <a:ln>
                <a:noFill/>
              </a:ln>
              <a:solidFill>
                <a:schemeClr val="tx1"/>
              </a:solidFill>
              <a:effectLst/>
              <a:latin typeface="+mj-lt"/>
            </a:endParaRPr>
          </a:p>
        </p:txBody>
      </p:sp>
      <p:sp>
        <p:nvSpPr>
          <p:cNvPr id="285" name="Text Box 54"/>
          <p:cNvSpPr txBox="1">
            <a:spLocks noChangeArrowheads="1"/>
          </p:cNvSpPr>
          <p:nvPr/>
        </p:nvSpPr>
        <p:spPr bwMode="auto">
          <a:xfrm>
            <a:off x="257873" y="8515058"/>
            <a:ext cx="563881" cy="2285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42</a:t>
            </a:r>
            <a:endParaRPr kumimoji="0" lang="en-GB" sz="900" b="0" i="0" u="none" strike="noStrike" cap="none" normalizeH="0" baseline="0" dirty="0">
              <a:ln>
                <a:noFill/>
              </a:ln>
              <a:solidFill>
                <a:schemeClr val="tx1"/>
              </a:solidFill>
              <a:effectLst/>
              <a:latin typeface="+mj-lt"/>
            </a:endParaRPr>
          </a:p>
        </p:txBody>
      </p:sp>
      <p:sp>
        <p:nvSpPr>
          <p:cNvPr id="289" name="Text Box 58"/>
          <p:cNvSpPr txBox="1">
            <a:spLocks noChangeArrowheads="1"/>
          </p:cNvSpPr>
          <p:nvPr/>
        </p:nvSpPr>
        <p:spPr bwMode="auto">
          <a:xfrm>
            <a:off x="4452072" y="3664173"/>
            <a:ext cx="1860863" cy="74451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Lung cancer unlikely (*1 &amp;2)</a:t>
            </a:r>
            <a:endParaRPr lang="en-GB" sz="900" b="1" dirty="0">
              <a:latin typeface="+mj-lt"/>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Further management according to local</a:t>
            </a:r>
            <a:r>
              <a:rPr kumimoji="0" lang="en-GB" sz="900" i="0" u="none" strike="noStrike" cap="none" normalizeH="0" dirty="0">
                <a:ln>
                  <a:noFill/>
                </a:ln>
                <a:solidFill>
                  <a:schemeClr val="tx1"/>
                </a:solidFill>
                <a:effectLst/>
                <a:latin typeface="+mj-lt"/>
                <a:ea typeface="ÇlÇr ñæí©" charset="0"/>
              </a:rPr>
              <a:t> protocol with options of further management of CT findings by primary care or secondary care</a:t>
            </a:r>
            <a:endParaRPr kumimoji="0" lang="en-GB" sz="900" b="1" i="0" u="none" strike="noStrike" cap="none" normalizeH="0" baseline="0" dirty="0">
              <a:ln>
                <a:noFill/>
              </a:ln>
              <a:solidFill>
                <a:schemeClr val="tx1"/>
              </a:solidFill>
              <a:effectLst/>
              <a:latin typeface="+mj-lt"/>
            </a:endParaRPr>
          </a:p>
        </p:txBody>
      </p:sp>
      <p:sp>
        <p:nvSpPr>
          <p:cNvPr id="291" name="Text Box 34"/>
          <p:cNvSpPr txBox="1">
            <a:spLocks noChangeArrowheads="1"/>
          </p:cNvSpPr>
          <p:nvPr/>
        </p:nvSpPr>
        <p:spPr bwMode="auto">
          <a:xfrm>
            <a:off x="3417261" y="1662657"/>
            <a:ext cx="2916733" cy="3616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CT within 24h if</a:t>
            </a:r>
            <a:r>
              <a:rPr kumimoji="0" lang="en-GB" sz="800" b="0" i="0" u="none" strike="noStrike" cap="none" normalizeH="0" dirty="0">
                <a:ln>
                  <a:noFill/>
                </a:ln>
                <a:solidFill>
                  <a:schemeClr val="tx1"/>
                </a:solidFill>
                <a:effectLst/>
                <a:latin typeface="+mj-lt"/>
                <a:ea typeface="ÇlÇr ñæí©" charset="0"/>
              </a:rPr>
              <a:t> clinically indicated</a:t>
            </a:r>
            <a:r>
              <a:rPr kumimoji="0" lang="en-GB" sz="800" b="0" i="0" u="none" strike="noStrike" cap="none" normalizeH="0" baseline="0" dirty="0">
                <a:ln>
                  <a:noFill/>
                </a:ln>
                <a:solidFill>
                  <a:schemeClr val="tx1"/>
                </a:solidFill>
                <a:effectLst/>
                <a:latin typeface="+mj-lt"/>
                <a:ea typeface="ÇlÇr ñæí©" charset="0"/>
              </a:rPr>
              <a:t>; inpatients seen withi</a:t>
            </a:r>
            <a:r>
              <a:rPr lang="en-GB" sz="800" dirty="0">
                <a:latin typeface="+mj-lt"/>
                <a:ea typeface="ÇlÇr ñæí©" charset="0"/>
              </a:rPr>
              <a:t>n </a:t>
            </a:r>
            <a:r>
              <a:rPr kumimoji="0" lang="en-GB" sz="800" b="0" i="0" u="none" strike="noStrike" cap="none" normalizeH="0" baseline="0" dirty="0">
                <a:ln>
                  <a:noFill/>
                </a:ln>
                <a:solidFill>
                  <a:schemeClr val="tx1"/>
                </a:solidFill>
                <a:effectLst/>
                <a:latin typeface="+mj-lt"/>
                <a:ea typeface="ÇlÇr ñæí©" charset="0"/>
              </a:rPr>
              <a:t>48h by acute oncology,</a:t>
            </a:r>
            <a:r>
              <a:rPr kumimoji="0" lang="en-GB" sz="800" b="0" i="0" u="none" strike="noStrike" cap="none" normalizeH="0" dirty="0">
                <a:ln>
                  <a:noFill/>
                </a:ln>
                <a:solidFill>
                  <a:schemeClr val="tx1"/>
                </a:solidFill>
                <a:effectLst/>
                <a:latin typeface="+mj-lt"/>
                <a:ea typeface="ÇlÇr ñæí©" charset="0"/>
              </a:rPr>
              <a:t> respiratory and/or su</a:t>
            </a:r>
            <a:r>
              <a:rPr lang="en-GB" sz="800" dirty="0">
                <a:latin typeface="+mj-lt"/>
                <a:ea typeface="ÇlÇr ñæí©" charset="0"/>
              </a:rPr>
              <a:t>pportive/</a:t>
            </a:r>
            <a:r>
              <a:rPr kumimoji="0" lang="en-GB" sz="800" b="0" i="0" u="none" strike="noStrike" cap="none" normalizeH="0" dirty="0">
                <a:ln>
                  <a:noFill/>
                </a:ln>
                <a:solidFill>
                  <a:schemeClr val="tx1"/>
                </a:solidFill>
                <a:effectLst/>
                <a:latin typeface="+mj-lt"/>
                <a:ea typeface="ÇlÇr ñæí©" charset="0"/>
              </a:rPr>
              <a:t>palliative services</a:t>
            </a:r>
            <a:endParaRPr kumimoji="0" lang="en-GB" sz="800" b="0" i="0" u="none" strike="noStrike" cap="none" normalizeH="0" baseline="0" dirty="0">
              <a:ln>
                <a:noFill/>
              </a:ln>
              <a:solidFill>
                <a:schemeClr val="tx1"/>
              </a:solidFill>
              <a:effectLst/>
              <a:latin typeface="+mj-lt"/>
            </a:endParaRPr>
          </a:p>
        </p:txBody>
      </p:sp>
      <p:cxnSp>
        <p:nvCxnSpPr>
          <p:cNvPr id="293" name="AutoShape 8"/>
          <p:cNvCxnSpPr>
            <a:cxnSpLocks noChangeShapeType="1"/>
            <a:stCxn id="275" idx="0"/>
            <a:endCxn id="353" idx="2"/>
          </p:cNvCxnSpPr>
          <p:nvPr/>
        </p:nvCxnSpPr>
        <p:spPr bwMode="auto">
          <a:xfrm rot="5400000" flipH="1" flipV="1">
            <a:off x="2860978" y="2903728"/>
            <a:ext cx="498809" cy="1030639"/>
          </a:xfrm>
          <a:prstGeom prst="bentConnector3">
            <a:avLst>
              <a:gd name="adj1" fmla="val 50000"/>
            </a:avLst>
          </a:prstGeom>
          <a:noFill/>
          <a:ln w="9525">
            <a:solidFill>
              <a:srgbClr val="000000"/>
            </a:solidFill>
            <a:round/>
            <a:headEnd type="triangle" w="med" len="med"/>
            <a:tailEnd type="none" w="med" len="med"/>
          </a:ln>
          <a:extLst>
            <a:ext uri="{909E8E84-426E-40DD-AFC4-6F175D3DCCD1}">
              <a14:hiddenFill xmlns:a14="http://schemas.microsoft.com/office/drawing/2010/main">
                <a:noFill/>
              </a14:hiddenFill>
            </a:ext>
          </a:extLst>
        </p:spPr>
      </p:cxnSp>
      <p:sp>
        <p:nvSpPr>
          <p:cNvPr id="303" name="Text Box 48"/>
          <p:cNvSpPr txBox="1">
            <a:spLocks noChangeArrowheads="1"/>
          </p:cNvSpPr>
          <p:nvPr/>
        </p:nvSpPr>
        <p:spPr bwMode="auto">
          <a:xfrm>
            <a:off x="2152950" y="4540467"/>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cxnSp>
        <p:nvCxnSpPr>
          <p:cNvPr id="309" name="AutoShape 13"/>
          <p:cNvCxnSpPr>
            <a:cxnSpLocks noChangeShapeType="1"/>
            <a:stCxn id="278" idx="2"/>
            <a:endCxn id="416" idx="0"/>
          </p:cNvCxnSpPr>
          <p:nvPr/>
        </p:nvCxnSpPr>
        <p:spPr bwMode="auto">
          <a:xfrm>
            <a:off x="1881687" y="5717382"/>
            <a:ext cx="0" cy="14174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24" name="TextBox 323"/>
          <p:cNvSpPr txBox="1"/>
          <p:nvPr/>
        </p:nvSpPr>
        <p:spPr>
          <a:xfrm>
            <a:off x="1586202" y="199849"/>
            <a:ext cx="3592650" cy="584775"/>
          </a:xfrm>
          <a:prstGeom prst="rect">
            <a:avLst/>
          </a:prstGeom>
          <a:noFill/>
        </p:spPr>
        <p:txBody>
          <a:bodyPr wrap="none" rtlCol="0">
            <a:spAutoFit/>
          </a:bodyPr>
          <a:lstStyle/>
          <a:p>
            <a:pPr algn="ctr"/>
            <a:r>
              <a:rPr lang="en-GB" sz="1200" b="1" dirty="0">
                <a:latin typeface="+mj-lt"/>
              </a:rPr>
              <a:t>National Optimal Lung Cancer Pathway </a:t>
            </a:r>
          </a:p>
          <a:p>
            <a:pPr algn="ctr"/>
            <a:r>
              <a:rPr lang="en-GB" sz="1000" b="1" dirty="0">
                <a:latin typeface="+mj-lt"/>
              </a:rPr>
              <a:t>For suspected and confirmed lung cancer: Referral to treatment </a:t>
            </a:r>
          </a:p>
          <a:p>
            <a:pPr algn="ctr"/>
            <a:r>
              <a:rPr lang="en-GB" sz="1000" b="1" dirty="0">
                <a:latin typeface="+mj-lt"/>
              </a:rPr>
              <a:t>UPDATE 2023 Version 4.0</a:t>
            </a:r>
          </a:p>
        </p:txBody>
      </p:sp>
      <p:cxnSp>
        <p:nvCxnSpPr>
          <p:cNvPr id="326" name="AutoShape 11"/>
          <p:cNvCxnSpPr>
            <a:cxnSpLocks noChangeShapeType="1"/>
            <a:stCxn id="265" idx="2"/>
            <a:endCxn id="278" idx="0"/>
          </p:cNvCxnSpPr>
          <p:nvPr/>
        </p:nvCxnSpPr>
        <p:spPr bwMode="auto">
          <a:xfrm rot="5400000">
            <a:off x="2078637" y="4382047"/>
            <a:ext cx="323998" cy="717898"/>
          </a:xfrm>
          <a:prstGeom prst="bentConnector3">
            <a:avLst>
              <a:gd name="adj1" fmla="val 50000"/>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312" name="Group 311"/>
          <p:cNvGrpSpPr/>
          <p:nvPr/>
        </p:nvGrpSpPr>
        <p:grpSpPr>
          <a:xfrm>
            <a:off x="1346613" y="8937401"/>
            <a:ext cx="3621917" cy="644118"/>
            <a:chOff x="1380988" y="8449813"/>
            <a:chExt cx="3621917" cy="644118"/>
          </a:xfrm>
          <a:noFill/>
        </p:grpSpPr>
        <p:sp>
          <p:nvSpPr>
            <p:cNvPr id="328" name="Text Box 40"/>
            <p:cNvSpPr txBox="1">
              <a:spLocks noChangeArrowheads="1"/>
            </p:cNvSpPr>
            <p:nvPr/>
          </p:nvSpPr>
          <p:spPr bwMode="auto">
            <a:xfrm>
              <a:off x="4413334" y="8708796"/>
              <a:ext cx="589571" cy="385133"/>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a:ln>
                    <a:noFill/>
                  </a:ln>
                  <a:solidFill>
                    <a:schemeClr val="tx1"/>
                  </a:solidFill>
                  <a:effectLst/>
                  <a:latin typeface="+mj-lt"/>
                  <a:ea typeface="ÇlÇr ñæí©" charset="0"/>
                </a:rPr>
                <a:t>Surgery  </a:t>
              </a:r>
              <a:endParaRPr kumimoji="0" lang="en-GB" sz="2400" b="0" i="0" u="none" strike="noStrike" cap="none" normalizeH="0" baseline="0">
                <a:ln>
                  <a:noFill/>
                </a:ln>
                <a:solidFill>
                  <a:schemeClr val="tx1"/>
                </a:solidFill>
                <a:effectLst/>
                <a:latin typeface="+mj-lt"/>
              </a:endParaRPr>
            </a:p>
          </p:txBody>
        </p:sp>
        <p:sp>
          <p:nvSpPr>
            <p:cNvPr id="329" name="Text Box 44"/>
            <p:cNvSpPr txBox="1">
              <a:spLocks noChangeArrowheads="1"/>
            </p:cNvSpPr>
            <p:nvPr/>
          </p:nvSpPr>
          <p:spPr bwMode="auto">
            <a:xfrm>
              <a:off x="1380988" y="8708797"/>
              <a:ext cx="781572" cy="385133"/>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j-lt"/>
                  <a:ea typeface="ÇlÇr ñæí©" charset="0"/>
                </a:rPr>
                <a:t>Specialist supportive/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j-lt"/>
                  <a:ea typeface="ÇlÇr ñæí©" charset="0"/>
                </a:rPr>
                <a:t>palliative care </a:t>
              </a:r>
              <a:r>
                <a:rPr kumimoji="0" lang="en-GB" sz="700" b="1" i="0" u="none" strike="noStrike" cap="none" normalizeH="0" baseline="0" dirty="0">
                  <a:ln>
                    <a:noFill/>
                  </a:ln>
                  <a:solidFill>
                    <a:schemeClr val="tx1"/>
                  </a:solidFill>
                  <a:effectLst/>
                  <a:latin typeface="+mj-lt"/>
                  <a:ea typeface="ÇlÇr ñæí©" charset="0"/>
                </a:rPr>
                <a:t>+</a:t>
              </a:r>
              <a:r>
                <a:rPr kumimoji="0" lang="en-GB" sz="700" b="0" i="0" u="none" strike="noStrike" cap="none" normalizeH="0" baseline="0" dirty="0">
                  <a:ln>
                    <a:noFill/>
                  </a:ln>
                  <a:solidFill>
                    <a:schemeClr val="tx1"/>
                  </a:solidFill>
                  <a:effectLst/>
                  <a:latin typeface="+mj-lt"/>
                  <a:ea typeface="ÇlÇr ñæí©" charset="0"/>
                </a:rPr>
                <a:t>  </a:t>
              </a:r>
              <a:endParaRPr kumimoji="0" lang="en-GB" sz="700" b="0" i="0" u="none" strike="noStrike" cap="none" normalizeH="0" baseline="0" dirty="0">
                <a:ln>
                  <a:noFill/>
                </a:ln>
                <a:solidFill>
                  <a:schemeClr val="tx1"/>
                </a:solidFill>
                <a:effectLst/>
                <a:latin typeface="+mj-lt"/>
              </a:endParaRPr>
            </a:p>
          </p:txBody>
        </p:sp>
        <p:sp>
          <p:nvSpPr>
            <p:cNvPr id="330" name="Text Box 45"/>
            <p:cNvSpPr txBox="1">
              <a:spLocks noChangeArrowheads="1"/>
            </p:cNvSpPr>
            <p:nvPr/>
          </p:nvSpPr>
          <p:spPr bwMode="auto">
            <a:xfrm>
              <a:off x="2838823" y="8706971"/>
              <a:ext cx="765175" cy="386959"/>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j-lt"/>
                  <a:ea typeface="ÇlÇr ñæí©" charset="0"/>
                </a:rPr>
                <a:t>Systemic treatment</a:t>
              </a:r>
              <a:r>
                <a:rPr kumimoji="0" lang="en-GB" sz="900" b="0" i="0" u="none" strike="noStrike" cap="none" normalizeH="0" baseline="0" dirty="0">
                  <a:ln>
                    <a:noFill/>
                  </a:ln>
                  <a:solidFill>
                    <a:schemeClr val="tx1"/>
                  </a:solidFill>
                  <a:effectLst/>
                  <a:latin typeface="+mj-lt"/>
                  <a:ea typeface="ÇlÇr ñæí©" charset="0"/>
                </a:rPr>
                <a:t> </a:t>
              </a:r>
              <a:endParaRPr kumimoji="0" lang="en-GB" sz="2400" b="0" i="0" u="none" strike="noStrike" cap="none" normalizeH="0" baseline="0" dirty="0">
                <a:ln>
                  <a:noFill/>
                </a:ln>
                <a:solidFill>
                  <a:schemeClr val="tx1"/>
                </a:solidFill>
                <a:effectLst/>
                <a:latin typeface="+mj-lt"/>
              </a:endParaRPr>
            </a:p>
          </p:txBody>
        </p:sp>
        <p:sp>
          <p:nvSpPr>
            <p:cNvPr id="331" name="Text Box 46"/>
            <p:cNvSpPr txBox="1">
              <a:spLocks noChangeArrowheads="1"/>
            </p:cNvSpPr>
            <p:nvPr/>
          </p:nvSpPr>
          <p:spPr bwMode="auto">
            <a:xfrm>
              <a:off x="3603998" y="8706971"/>
              <a:ext cx="809336" cy="386960"/>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a:ln>
                    <a:noFill/>
                  </a:ln>
                  <a:solidFill>
                    <a:schemeClr val="tx1"/>
                  </a:solidFill>
                  <a:effectLst/>
                  <a:latin typeface="+mj-lt"/>
                  <a:ea typeface="ÇlÇr ñæí©" charset="0"/>
                </a:rPr>
                <a:t>Radiotherapy</a:t>
              </a:r>
              <a:endParaRPr kumimoji="0" lang="en-GB" sz="2400" b="0" i="0" u="none" strike="noStrike" cap="none" normalizeH="0" baseline="0">
                <a:ln>
                  <a:noFill/>
                </a:ln>
                <a:solidFill>
                  <a:schemeClr val="tx1"/>
                </a:solidFill>
                <a:effectLst/>
                <a:latin typeface="+mj-lt"/>
              </a:endParaRPr>
            </a:p>
          </p:txBody>
        </p:sp>
        <p:sp>
          <p:nvSpPr>
            <p:cNvPr id="333" name="Text Box 53"/>
            <p:cNvSpPr txBox="1">
              <a:spLocks noChangeArrowheads="1"/>
            </p:cNvSpPr>
            <p:nvPr/>
          </p:nvSpPr>
          <p:spPr bwMode="auto">
            <a:xfrm>
              <a:off x="1380989" y="8449813"/>
              <a:ext cx="3621916" cy="257157"/>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j-lt"/>
                  <a:ea typeface="ÇlÇr ñæí©" charset="0"/>
                </a:rPr>
                <a:t>First Treatment</a:t>
              </a:r>
              <a:endParaRPr kumimoji="0" lang="en-GB" sz="900" i="0" u="none" strike="noStrike" cap="none" normalizeH="0" baseline="0" dirty="0">
                <a:ln>
                  <a:noFill/>
                </a:ln>
                <a:solidFill>
                  <a:schemeClr val="tx1"/>
                </a:solidFill>
                <a:effectLst/>
                <a:latin typeface="+mj-lt"/>
              </a:endParaRPr>
            </a:p>
          </p:txBody>
        </p:sp>
        <p:sp>
          <p:nvSpPr>
            <p:cNvPr id="335" name="Text Box 44"/>
            <p:cNvSpPr txBox="1">
              <a:spLocks noChangeArrowheads="1"/>
            </p:cNvSpPr>
            <p:nvPr/>
          </p:nvSpPr>
          <p:spPr bwMode="auto">
            <a:xfrm>
              <a:off x="2162558" y="8705712"/>
              <a:ext cx="678491" cy="388218"/>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700" dirty="0">
                  <a:latin typeface="+mj-lt"/>
                  <a:ea typeface="ÇlÇr ñæí©" charset="0"/>
                </a:rPr>
                <a:t>Other </a:t>
              </a:r>
              <a:r>
                <a:rPr kumimoji="0" lang="en-GB" sz="700" b="0" i="0" u="none" strike="noStrike" cap="none" normalizeH="0" baseline="0" dirty="0">
                  <a:ln>
                    <a:noFill/>
                  </a:ln>
                  <a:solidFill>
                    <a:schemeClr val="tx1"/>
                  </a:solidFill>
                  <a:effectLst/>
                  <a:latin typeface="+mj-lt"/>
                  <a:ea typeface="ÇlÇr ñæí©" charset="0"/>
                </a:rPr>
                <a:t>palliative treatments</a:t>
              </a:r>
              <a:endParaRPr kumimoji="0" lang="en-GB" sz="700" b="0" i="0" u="none" strike="noStrike" cap="none" normalizeH="0" baseline="0" dirty="0">
                <a:ln>
                  <a:noFill/>
                </a:ln>
                <a:solidFill>
                  <a:schemeClr val="tx1"/>
                </a:solidFill>
                <a:effectLst/>
                <a:latin typeface="+mj-lt"/>
              </a:endParaRPr>
            </a:p>
          </p:txBody>
        </p:sp>
      </p:grpSp>
      <p:sp>
        <p:nvSpPr>
          <p:cNvPr id="353" name="Text Box 34"/>
          <p:cNvSpPr txBox="1">
            <a:spLocks noChangeArrowheads="1"/>
          </p:cNvSpPr>
          <p:nvPr/>
        </p:nvSpPr>
        <p:spPr bwMode="auto">
          <a:xfrm>
            <a:off x="1031186" y="2966136"/>
            <a:ext cx="5189031" cy="20350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lang="en-GB" sz="900" b="1" dirty="0">
                <a:latin typeface="+mj-lt"/>
                <a:ea typeface="ÇlÇr ñæí©" charset="0"/>
              </a:rPr>
              <a:t>TRIAGE</a:t>
            </a:r>
            <a:r>
              <a:rPr lang="en-GB" sz="900" dirty="0">
                <a:latin typeface="+mj-lt"/>
                <a:ea typeface="ÇlÇr ñæí©" charset="0"/>
              </a:rPr>
              <a:t> </a:t>
            </a:r>
            <a:r>
              <a:rPr lang="en-GB" sz="900" b="1" dirty="0">
                <a:latin typeface="+mj-lt"/>
                <a:ea typeface="ÇlÇr ñæí©" charset="0"/>
              </a:rPr>
              <a:t>(*1,2) </a:t>
            </a:r>
            <a:r>
              <a:rPr lang="en-GB" sz="900" dirty="0">
                <a:latin typeface="+mj-lt"/>
                <a:ea typeface="ÇlÇr ñæí©" charset="0"/>
              </a:rPr>
              <a:t>- by radiology or respiratory medicine according to local protocol - </a:t>
            </a:r>
            <a:r>
              <a:rPr kumimoji="0" lang="en-GB" sz="900" i="0" u="none" strike="noStrike" cap="none" normalizeH="0" baseline="0" dirty="0">
                <a:ln>
                  <a:noFill/>
                </a:ln>
                <a:solidFill>
                  <a:schemeClr val="tx1"/>
                </a:solidFill>
                <a:effectLst/>
                <a:latin typeface="+mj-lt"/>
                <a:ea typeface="ÇlÇr ñæí©" charset="0"/>
              </a:rPr>
              <a:t>Lung cancer suspected?</a:t>
            </a:r>
            <a:endParaRPr kumimoji="0" lang="en-GB" sz="900" i="0" u="none" strike="noStrike" cap="none" normalizeH="0" baseline="0" dirty="0">
              <a:ln>
                <a:noFill/>
              </a:ln>
              <a:solidFill>
                <a:schemeClr val="tx1"/>
              </a:solidFill>
              <a:effectLst/>
              <a:latin typeface="+mj-lt"/>
            </a:endParaRPr>
          </a:p>
        </p:txBody>
      </p:sp>
      <p:cxnSp>
        <p:nvCxnSpPr>
          <p:cNvPr id="371" name="AutoShape 12"/>
          <p:cNvCxnSpPr>
            <a:cxnSpLocks noChangeShapeType="1"/>
            <a:stCxn id="265" idx="2"/>
            <a:endCxn id="146" idx="0"/>
          </p:cNvCxnSpPr>
          <p:nvPr/>
        </p:nvCxnSpPr>
        <p:spPr bwMode="auto">
          <a:xfrm rot="16200000" flipH="1">
            <a:off x="3412470" y="3766111"/>
            <a:ext cx="323998" cy="1949769"/>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sp>
        <p:nvSpPr>
          <p:cNvPr id="375" name="Text Box 39"/>
          <p:cNvSpPr txBox="1">
            <a:spLocks noChangeArrowheads="1"/>
          </p:cNvSpPr>
          <p:nvPr/>
        </p:nvSpPr>
        <p:spPr bwMode="auto">
          <a:xfrm>
            <a:off x="2945222" y="5496619"/>
            <a:ext cx="2402340" cy="6752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Investigations to yield maximum diagnostic AND staging </a:t>
            </a:r>
            <a:r>
              <a:rPr kumimoji="0" lang="en-GB" sz="800" b="0" i="0" u="none" strike="noStrike" cap="none" normalizeH="0" dirty="0">
                <a:ln>
                  <a:noFill/>
                </a:ln>
                <a:solidFill>
                  <a:schemeClr val="tx1"/>
                </a:solidFill>
                <a:effectLst/>
                <a:latin typeface="+mj-lt"/>
                <a:ea typeface="ÇlÇr ñæí©" charset="0"/>
              </a:rPr>
              <a:t>i</a:t>
            </a:r>
            <a:r>
              <a:rPr kumimoji="0" lang="en-GB" sz="800" b="0" i="0" u="none" strike="noStrike" cap="none" normalizeH="0" baseline="0" dirty="0">
                <a:ln>
                  <a:noFill/>
                </a:ln>
                <a:solidFill>
                  <a:schemeClr val="tx1"/>
                </a:solidFill>
                <a:effectLst/>
                <a:latin typeface="+mj-lt"/>
                <a:ea typeface="ÇlÇr ñæí©" charset="0"/>
              </a:rPr>
              <a:t>nformation with </a:t>
            </a:r>
            <a:r>
              <a:rPr lang="en-GB" sz="800" dirty="0">
                <a:latin typeface="+mj-lt"/>
                <a:ea typeface="ÇlÇr ñæí©" charset="0"/>
              </a:rPr>
              <a:t>least harm. Results available within 3 working days for subtype and 10 working days  / 14 calendar days for molecular markers (see genomic and molecular pathway </a:t>
            </a:r>
            <a:r>
              <a:rPr lang="en-GB" sz="800" b="1" dirty="0">
                <a:latin typeface="+mj-lt"/>
                <a:ea typeface="ÇlÇr ñæí©" charset="0"/>
              </a:rPr>
              <a:t>*5</a:t>
            </a:r>
            <a:r>
              <a:rPr lang="en-GB" sz="800" dirty="0">
                <a:latin typeface="+mj-lt"/>
                <a:ea typeface="ÇlÇr ñæí©" charset="0"/>
              </a:rPr>
              <a:t>). </a:t>
            </a:r>
            <a:endParaRPr kumimoji="0" lang="en-GB" sz="800" b="0" i="0" u="none" strike="noStrike" cap="none" normalizeH="0" baseline="0" dirty="0">
              <a:ln>
                <a:noFill/>
              </a:ln>
              <a:solidFill>
                <a:schemeClr val="tx1"/>
              </a:solidFill>
              <a:effectLst/>
              <a:latin typeface="+mj-lt"/>
              <a:ea typeface="ÇlÇr ñæí©" charset="0"/>
            </a:endParaRPr>
          </a:p>
        </p:txBody>
      </p:sp>
      <p:cxnSp>
        <p:nvCxnSpPr>
          <p:cNvPr id="401" name="AutoShape 16"/>
          <p:cNvCxnSpPr>
            <a:cxnSpLocks noChangeShapeType="1"/>
            <a:stCxn id="256" idx="2"/>
            <a:endCxn id="285" idx="0"/>
          </p:cNvCxnSpPr>
          <p:nvPr/>
        </p:nvCxnSpPr>
        <p:spPr bwMode="auto">
          <a:xfrm flipH="1">
            <a:off x="539814" y="8144642"/>
            <a:ext cx="1" cy="37041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98" name="Text Box 34"/>
          <p:cNvSpPr txBox="1">
            <a:spLocks noChangeArrowheads="1"/>
          </p:cNvSpPr>
          <p:nvPr/>
        </p:nvSpPr>
        <p:spPr bwMode="auto">
          <a:xfrm>
            <a:off x="1352860" y="859991"/>
            <a:ext cx="357699" cy="21597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GP</a:t>
            </a:r>
            <a:endParaRPr kumimoji="0" lang="en-GB" sz="2400" b="0" i="0" u="none" strike="noStrike" cap="none" normalizeH="0" baseline="0" dirty="0">
              <a:ln>
                <a:noFill/>
              </a:ln>
              <a:solidFill>
                <a:schemeClr val="tx1"/>
              </a:solidFill>
              <a:effectLst/>
              <a:latin typeface="+mj-lt"/>
            </a:endParaRPr>
          </a:p>
        </p:txBody>
      </p:sp>
      <p:cxnSp>
        <p:nvCxnSpPr>
          <p:cNvPr id="99" name="AutoShape 59"/>
          <p:cNvCxnSpPr>
            <a:cxnSpLocks noChangeShapeType="1"/>
            <a:stCxn id="102" idx="1"/>
            <a:endCxn id="98" idx="1"/>
          </p:cNvCxnSpPr>
          <p:nvPr/>
        </p:nvCxnSpPr>
        <p:spPr bwMode="auto">
          <a:xfrm rot="10800000" flipH="1">
            <a:off x="1295590" y="967980"/>
            <a:ext cx="57270" cy="1221173"/>
          </a:xfrm>
          <a:prstGeom prst="bentConnector3">
            <a:avLst>
              <a:gd name="adj1" fmla="val -39916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2" name="Text Box 43"/>
          <p:cNvSpPr txBox="1">
            <a:spLocks noChangeArrowheads="1"/>
          </p:cNvSpPr>
          <p:nvPr/>
        </p:nvSpPr>
        <p:spPr bwMode="auto">
          <a:xfrm>
            <a:off x="1295590" y="1945494"/>
            <a:ext cx="1558426" cy="48731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kumimoji="0" lang="en-GB" sz="900" i="0" u="none" strike="noStrike" cap="none" normalizeH="0" baseline="0" dirty="0">
                <a:ln>
                  <a:noFill/>
                </a:ln>
                <a:solidFill>
                  <a:schemeClr val="tx1"/>
                </a:solidFill>
                <a:effectLst/>
                <a:latin typeface="+mj-lt"/>
                <a:ea typeface="ÇlÇr ñæí©" charset="0"/>
              </a:rPr>
              <a:t>CXR</a:t>
            </a:r>
            <a:r>
              <a:rPr kumimoji="0" lang="en-GB" sz="800" i="0" u="none" strike="noStrike" cap="none" normalizeH="0" baseline="0" dirty="0">
                <a:ln>
                  <a:noFill/>
                </a:ln>
                <a:solidFill>
                  <a:schemeClr val="tx1"/>
                </a:solidFill>
                <a:effectLst/>
                <a:latin typeface="+mj-lt"/>
                <a:ea typeface="ÇlÇr ñæí©" charset="0"/>
              </a:rPr>
              <a:t> </a:t>
            </a:r>
            <a:r>
              <a:rPr lang="en-GB" sz="800" dirty="0">
                <a:latin typeface="+mj-lt"/>
                <a:ea typeface="ÇlÇr ñæí©" charset="0"/>
              </a:rPr>
              <a:t>suspicious of lung cancer? </a:t>
            </a:r>
            <a:r>
              <a:rPr kumimoji="0" lang="en-GB" sz="800" i="0" u="none" strike="noStrike" cap="none" normalizeH="0" baseline="0" dirty="0">
                <a:ln>
                  <a:noFill/>
                </a:ln>
                <a:solidFill>
                  <a:schemeClr val="tx1"/>
                </a:solidFill>
                <a:effectLst/>
                <a:latin typeface="+mj-lt"/>
                <a:ea typeface="ÇlÇr ñæí©" charset="0"/>
              </a:rPr>
              <a:t>(reported  before patient leaves department or within 24h</a:t>
            </a:r>
            <a:r>
              <a:rPr kumimoji="0" lang="en-GB" sz="800" i="0" u="none" strike="noStrike" cap="none" normalizeH="0" dirty="0">
                <a:ln>
                  <a:noFill/>
                </a:ln>
                <a:solidFill>
                  <a:schemeClr val="tx1"/>
                </a:solidFill>
                <a:effectLst/>
                <a:latin typeface="+mj-lt"/>
                <a:ea typeface="ÇlÇr ñæí©" charset="0"/>
              </a:rPr>
              <a:t>.)</a:t>
            </a:r>
            <a:endParaRPr kumimoji="0" lang="en-GB" sz="800" i="0" u="none" strike="noStrike" cap="none" normalizeH="0" baseline="0" dirty="0">
              <a:ln>
                <a:noFill/>
              </a:ln>
              <a:solidFill>
                <a:schemeClr val="tx1"/>
              </a:solidFill>
              <a:effectLst/>
              <a:latin typeface="+mj-lt"/>
            </a:endParaRPr>
          </a:p>
        </p:txBody>
      </p:sp>
      <p:sp>
        <p:nvSpPr>
          <p:cNvPr id="103" name="TextBox 102"/>
          <p:cNvSpPr txBox="1"/>
          <p:nvPr/>
        </p:nvSpPr>
        <p:spPr>
          <a:xfrm>
            <a:off x="831656" y="1559280"/>
            <a:ext cx="304991" cy="215444"/>
          </a:xfrm>
          <a:prstGeom prst="rect">
            <a:avLst/>
          </a:prstGeom>
          <a:noFill/>
        </p:spPr>
        <p:txBody>
          <a:bodyPr wrap="none" rtlCol="0">
            <a:spAutoFit/>
          </a:bodyPr>
          <a:lstStyle/>
          <a:p>
            <a:r>
              <a:rPr lang="en-GB" sz="800" dirty="0">
                <a:latin typeface="+mj-lt"/>
              </a:rPr>
              <a:t>No</a:t>
            </a:r>
          </a:p>
        </p:txBody>
      </p:sp>
      <p:sp>
        <p:nvSpPr>
          <p:cNvPr id="104" name="TextBox 103"/>
          <p:cNvSpPr txBox="1"/>
          <p:nvPr/>
        </p:nvSpPr>
        <p:spPr>
          <a:xfrm>
            <a:off x="2044026" y="2403165"/>
            <a:ext cx="357812" cy="215444"/>
          </a:xfrm>
          <a:prstGeom prst="rect">
            <a:avLst/>
          </a:prstGeom>
          <a:noFill/>
        </p:spPr>
        <p:txBody>
          <a:bodyPr wrap="square" rtlCol="0">
            <a:spAutoFit/>
          </a:bodyPr>
          <a:lstStyle/>
          <a:p>
            <a:r>
              <a:rPr lang="en-GB" sz="800" dirty="0">
                <a:latin typeface="+mj-lt"/>
              </a:rPr>
              <a:t>Yes</a:t>
            </a:r>
          </a:p>
        </p:txBody>
      </p:sp>
      <p:sp>
        <p:nvSpPr>
          <p:cNvPr id="187" name="TextBox 186"/>
          <p:cNvSpPr txBox="1"/>
          <p:nvPr/>
        </p:nvSpPr>
        <p:spPr>
          <a:xfrm>
            <a:off x="3272403" y="3217710"/>
            <a:ext cx="325830" cy="215444"/>
          </a:xfrm>
          <a:prstGeom prst="rect">
            <a:avLst/>
          </a:prstGeom>
          <a:noFill/>
        </p:spPr>
        <p:txBody>
          <a:bodyPr wrap="none" rtlCol="0">
            <a:spAutoFit/>
          </a:bodyPr>
          <a:lstStyle/>
          <a:p>
            <a:r>
              <a:rPr lang="en-GB" sz="800" dirty="0">
                <a:latin typeface="+mj-lt"/>
              </a:rPr>
              <a:t>Yes</a:t>
            </a:r>
          </a:p>
        </p:txBody>
      </p:sp>
      <p:sp>
        <p:nvSpPr>
          <p:cNvPr id="197" name="TextBox 196"/>
          <p:cNvSpPr txBox="1"/>
          <p:nvPr/>
        </p:nvSpPr>
        <p:spPr>
          <a:xfrm>
            <a:off x="3683169" y="3217710"/>
            <a:ext cx="333503" cy="215444"/>
          </a:xfrm>
          <a:prstGeom prst="rect">
            <a:avLst/>
          </a:prstGeom>
          <a:noFill/>
        </p:spPr>
        <p:txBody>
          <a:bodyPr wrap="square" rtlCol="0">
            <a:spAutoFit/>
          </a:bodyPr>
          <a:lstStyle/>
          <a:p>
            <a:r>
              <a:rPr lang="en-GB" sz="800" dirty="0">
                <a:latin typeface="+mj-lt"/>
              </a:rPr>
              <a:t>No</a:t>
            </a:r>
          </a:p>
        </p:txBody>
      </p:sp>
      <p:cxnSp>
        <p:nvCxnSpPr>
          <p:cNvPr id="339" name="AutoShape 11"/>
          <p:cNvCxnSpPr>
            <a:cxnSpLocks noChangeShapeType="1"/>
            <a:stCxn id="275" idx="2"/>
            <a:endCxn id="265" idx="0"/>
          </p:cNvCxnSpPr>
          <p:nvPr/>
        </p:nvCxnSpPr>
        <p:spPr bwMode="auto">
          <a:xfrm>
            <a:off x="2595063" y="4239815"/>
            <a:ext cx="4522" cy="14569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54" name="Text Box 48"/>
          <p:cNvSpPr txBox="1">
            <a:spLocks noChangeArrowheads="1"/>
          </p:cNvSpPr>
          <p:nvPr/>
        </p:nvSpPr>
        <p:spPr bwMode="auto">
          <a:xfrm>
            <a:off x="4100491" y="5181134"/>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sp>
        <p:nvSpPr>
          <p:cNvPr id="369" name="Text Box 43"/>
          <p:cNvSpPr txBox="1">
            <a:spLocks noChangeArrowheads="1"/>
          </p:cNvSpPr>
          <p:nvPr/>
        </p:nvSpPr>
        <p:spPr bwMode="auto">
          <a:xfrm>
            <a:off x="200727" y="1286212"/>
            <a:ext cx="676272" cy="5877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Maximum  times </a:t>
            </a:r>
          </a:p>
          <a:p>
            <a:pPr marL="0" marR="0" lvl="0" indent="0" algn="ctr" defTabSz="914400" rtl="0" eaLnBrk="1" fontAlgn="base" latinLnBrk="0" hangingPunct="1">
              <a:lnSpc>
                <a:spcPct val="100000"/>
              </a:lnSpc>
              <a:spcBef>
                <a:spcPct val="0"/>
              </a:spcBef>
              <a:spcAft>
                <a:spcPct val="0"/>
              </a:spcAft>
              <a:buClrTx/>
              <a:buSzTx/>
              <a:buFontTx/>
              <a:buNone/>
              <a:tabLst/>
            </a:pPr>
            <a:r>
              <a:rPr lang="en-GB" sz="800" b="1" dirty="0">
                <a:latin typeface="+mj-lt"/>
              </a:rPr>
              <a:t>(calendar days)</a:t>
            </a:r>
            <a:endParaRPr kumimoji="0" lang="en-GB" sz="800" b="0" i="0" u="none" strike="noStrike" cap="none" normalizeH="0" baseline="0" dirty="0">
              <a:ln>
                <a:noFill/>
              </a:ln>
              <a:solidFill>
                <a:schemeClr val="tx1"/>
              </a:solidFill>
              <a:effectLst/>
              <a:latin typeface="+mj-lt"/>
            </a:endParaRPr>
          </a:p>
        </p:txBody>
      </p:sp>
      <p:sp>
        <p:nvSpPr>
          <p:cNvPr id="372" name="Text Box 43"/>
          <p:cNvSpPr txBox="1">
            <a:spLocks noChangeArrowheads="1"/>
          </p:cNvSpPr>
          <p:nvPr/>
        </p:nvSpPr>
        <p:spPr bwMode="auto">
          <a:xfrm>
            <a:off x="200727" y="9256273"/>
            <a:ext cx="676272" cy="3396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Maximum  times </a:t>
            </a:r>
            <a:endParaRPr kumimoji="0" lang="en-GB" sz="800" b="0" i="0" u="none" strike="noStrike" cap="none" normalizeH="0" baseline="0" dirty="0">
              <a:ln>
                <a:noFill/>
              </a:ln>
              <a:solidFill>
                <a:schemeClr val="tx1"/>
              </a:solidFill>
              <a:effectLst/>
              <a:latin typeface="+mj-lt"/>
            </a:endParaRPr>
          </a:p>
        </p:txBody>
      </p:sp>
      <p:sp>
        <p:nvSpPr>
          <p:cNvPr id="180" name="Text Box 34"/>
          <p:cNvSpPr txBox="1">
            <a:spLocks noChangeArrowheads="1"/>
          </p:cNvSpPr>
          <p:nvPr/>
        </p:nvSpPr>
        <p:spPr bwMode="auto">
          <a:xfrm>
            <a:off x="1479608" y="1739713"/>
            <a:ext cx="1249384" cy="20422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Urgent or routine</a:t>
            </a:r>
            <a:r>
              <a:rPr kumimoji="0" lang="en-GB" sz="900" b="0" i="0" u="none" strike="noStrike" cap="none" normalizeH="0" dirty="0">
                <a:ln>
                  <a:noFill/>
                </a:ln>
                <a:solidFill>
                  <a:schemeClr val="tx1"/>
                </a:solidFill>
                <a:effectLst/>
                <a:latin typeface="+mj-lt"/>
                <a:ea typeface="ÇlÇr ñæí©" charset="0"/>
              </a:rPr>
              <a:t> CXR</a:t>
            </a:r>
            <a:endParaRPr kumimoji="0" lang="en-GB" sz="2400" b="0" i="0" u="none" strike="noStrike" cap="none" normalizeH="0" baseline="0" dirty="0">
              <a:ln>
                <a:noFill/>
              </a:ln>
              <a:solidFill>
                <a:schemeClr val="tx1"/>
              </a:solidFill>
              <a:effectLst/>
              <a:latin typeface="+mj-lt"/>
            </a:endParaRPr>
          </a:p>
        </p:txBody>
      </p:sp>
      <p:sp>
        <p:nvSpPr>
          <p:cNvPr id="213" name="Text Box 34"/>
          <p:cNvSpPr txBox="1">
            <a:spLocks noChangeArrowheads="1"/>
          </p:cNvSpPr>
          <p:nvPr/>
        </p:nvSpPr>
        <p:spPr bwMode="auto">
          <a:xfrm>
            <a:off x="1327649" y="2614878"/>
            <a:ext cx="1504210" cy="19602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CT same day / within 72h</a:t>
            </a:r>
            <a:endParaRPr kumimoji="0" lang="en-GB" sz="2400" b="0" i="0" u="none" strike="noStrike" cap="none" normalizeH="0" baseline="0" dirty="0">
              <a:ln>
                <a:noFill/>
              </a:ln>
              <a:solidFill>
                <a:schemeClr val="tx1"/>
              </a:solidFill>
              <a:effectLst/>
              <a:latin typeface="+mj-lt"/>
            </a:endParaRPr>
          </a:p>
        </p:txBody>
      </p:sp>
      <p:cxnSp>
        <p:nvCxnSpPr>
          <p:cNvPr id="336" name="AutoShape 11"/>
          <p:cNvCxnSpPr>
            <a:cxnSpLocks noChangeShapeType="1"/>
            <a:stCxn id="102" idx="2"/>
            <a:endCxn id="213" idx="0"/>
          </p:cNvCxnSpPr>
          <p:nvPr/>
        </p:nvCxnSpPr>
        <p:spPr bwMode="auto">
          <a:xfrm>
            <a:off x="2074803" y="2432810"/>
            <a:ext cx="4951" cy="18206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8" name="Text Box 36"/>
          <p:cNvSpPr txBox="1">
            <a:spLocks noChangeArrowheads="1"/>
          </p:cNvSpPr>
          <p:nvPr/>
        </p:nvSpPr>
        <p:spPr bwMode="auto">
          <a:xfrm>
            <a:off x="2483851" y="6687012"/>
            <a:ext cx="1365904" cy="26112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n-lt"/>
                <a:ea typeface="ÇlÇr ñæí©" charset="0"/>
              </a:rPr>
              <a:t>Further investigation(s)?</a:t>
            </a:r>
            <a:endParaRPr kumimoji="0" lang="en-GB" sz="900" b="0" i="0" u="none" strike="noStrike" cap="none" normalizeH="0" baseline="0" dirty="0">
              <a:ln>
                <a:noFill/>
              </a:ln>
              <a:solidFill>
                <a:schemeClr val="tx1"/>
              </a:solidFill>
              <a:effectLst/>
              <a:latin typeface="+mn-lt"/>
            </a:endParaRPr>
          </a:p>
        </p:txBody>
      </p:sp>
      <p:sp>
        <p:nvSpPr>
          <p:cNvPr id="129" name="Text Box 51"/>
          <p:cNvSpPr txBox="1">
            <a:spLocks noChangeArrowheads="1"/>
          </p:cNvSpPr>
          <p:nvPr/>
        </p:nvSpPr>
        <p:spPr bwMode="auto">
          <a:xfrm>
            <a:off x="2277358" y="7152366"/>
            <a:ext cx="1771652" cy="5714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n-lt"/>
                <a:ea typeface="ÇlÇr ñæí©" charset="0"/>
              </a:rPr>
              <a:t>Follow-up Lung Cancer Clinic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n-lt"/>
                <a:ea typeface="ÇlÇr ñæí©" charset="0"/>
              </a:rPr>
              <a:t>Cancer Confirmed and treatment options discussed. Research </a:t>
            </a:r>
            <a:r>
              <a:rPr lang="en-GB" sz="700" dirty="0">
                <a:latin typeface="+mn-lt"/>
                <a:ea typeface="ÇlÇr ñæí©" charset="0"/>
              </a:rPr>
              <a:t>t</a:t>
            </a:r>
            <a:r>
              <a:rPr kumimoji="0" lang="en-GB" sz="700" b="0" i="0" u="none" strike="noStrike" cap="none" normalizeH="0" baseline="0" dirty="0">
                <a:ln>
                  <a:noFill/>
                </a:ln>
                <a:solidFill>
                  <a:schemeClr val="tx1"/>
                </a:solidFill>
                <a:effectLst/>
                <a:latin typeface="+mn-lt"/>
                <a:ea typeface="ÇlÇr ñæí©" charset="0"/>
              </a:rPr>
              <a:t>rial considered.</a:t>
            </a:r>
          </a:p>
          <a:p>
            <a:pPr lvl="0" algn="ctr" defTabSz="914400"/>
            <a:r>
              <a:rPr kumimoji="0" lang="en-GB" sz="800" i="0" u="none" strike="noStrike" cap="none" normalizeH="0" baseline="0" dirty="0">
                <a:ln>
                  <a:noFill/>
                </a:ln>
                <a:solidFill>
                  <a:schemeClr val="tx1"/>
                </a:solidFill>
                <a:effectLst/>
                <a:latin typeface="+mn-lt"/>
                <a:ea typeface="ÇlÇr ñæí©" charset="0"/>
              </a:rPr>
              <a:t>LCNS S</a:t>
            </a:r>
            <a:r>
              <a:rPr lang="en-GB" sz="800" dirty="0">
                <a:latin typeface="+mn-lt"/>
                <a:ea typeface="ÇlÇr ñæí©" charset="0"/>
              </a:rPr>
              <a:t>upport in practical aspects</a:t>
            </a:r>
            <a:endParaRPr kumimoji="0" lang="en-GB" sz="2400" b="0" i="0" u="none" strike="noStrike" cap="none" normalizeH="0" baseline="0" dirty="0">
              <a:ln>
                <a:noFill/>
              </a:ln>
              <a:solidFill>
                <a:schemeClr val="tx1"/>
              </a:solidFill>
              <a:effectLst/>
              <a:latin typeface="+mn-lt"/>
            </a:endParaRPr>
          </a:p>
        </p:txBody>
      </p:sp>
      <p:sp>
        <p:nvSpPr>
          <p:cNvPr id="130" name="Text Box 53"/>
          <p:cNvSpPr txBox="1">
            <a:spLocks noChangeArrowheads="1"/>
          </p:cNvSpPr>
          <p:nvPr/>
        </p:nvSpPr>
        <p:spPr bwMode="auto">
          <a:xfrm>
            <a:off x="1528888" y="7904760"/>
            <a:ext cx="3270443" cy="350481"/>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i="0" u="none" strike="noStrike" cap="none" normalizeH="0" baseline="0" dirty="0">
                <a:ln>
                  <a:noFill/>
                </a:ln>
                <a:solidFill>
                  <a:schemeClr val="tx1"/>
                </a:solidFill>
                <a:effectLst/>
                <a:latin typeface="+mn-lt"/>
                <a:ea typeface="ÇlÇr ñæí©" charset="0"/>
              </a:rPr>
              <a:t>OPA with treating specialist within</a:t>
            </a:r>
            <a:r>
              <a:rPr kumimoji="0" lang="en-GB" sz="900" i="0" u="none" strike="noStrike" cap="none" normalizeH="0" dirty="0">
                <a:ln>
                  <a:noFill/>
                </a:ln>
                <a:solidFill>
                  <a:schemeClr val="tx1"/>
                </a:solidFill>
                <a:effectLst/>
                <a:latin typeface="+mn-lt"/>
                <a:ea typeface="ÇlÇr ñæí©" charset="0"/>
              </a:rPr>
              <a:t> 3 working days of completed investigations (full molecular analysis, staging and fitness)</a:t>
            </a:r>
            <a:endParaRPr kumimoji="0" lang="en-GB" sz="900" i="0" u="none" strike="noStrike" cap="none" normalizeH="0" baseline="0" dirty="0">
              <a:ln>
                <a:noFill/>
              </a:ln>
              <a:solidFill>
                <a:schemeClr val="tx1"/>
              </a:solidFill>
              <a:effectLst/>
              <a:latin typeface="+mn-lt"/>
            </a:endParaRPr>
          </a:p>
        </p:txBody>
      </p:sp>
      <p:cxnSp>
        <p:nvCxnSpPr>
          <p:cNvPr id="131" name="AutoShape 13"/>
          <p:cNvCxnSpPr>
            <a:cxnSpLocks noChangeShapeType="1"/>
            <a:endCxn id="128" idx="0"/>
          </p:cNvCxnSpPr>
          <p:nvPr/>
        </p:nvCxnSpPr>
        <p:spPr bwMode="auto">
          <a:xfrm>
            <a:off x="3165268" y="6523266"/>
            <a:ext cx="1535" cy="16374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3" name="AutoShape 3"/>
          <p:cNvCxnSpPr>
            <a:cxnSpLocks noChangeShapeType="1"/>
            <a:stCxn id="130" idx="2"/>
            <a:endCxn id="138" idx="0"/>
          </p:cNvCxnSpPr>
          <p:nvPr/>
        </p:nvCxnSpPr>
        <p:spPr bwMode="auto">
          <a:xfrm flipH="1">
            <a:off x="3163184" y="8255241"/>
            <a:ext cx="926" cy="20927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4" name="AutoShape 3"/>
          <p:cNvCxnSpPr>
            <a:cxnSpLocks noChangeShapeType="1"/>
            <a:stCxn id="129" idx="2"/>
            <a:endCxn id="130" idx="0"/>
          </p:cNvCxnSpPr>
          <p:nvPr/>
        </p:nvCxnSpPr>
        <p:spPr bwMode="auto">
          <a:xfrm>
            <a:off x="3163184" y="7723827"/>
            <a:ext cx="926" cy="18093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5" name="AutoShape 13"/>
          <p:cNvCxnSpPr>
            <a:cxnSpLocks noChangeShapeType="1"/>
            <a:stCxn id="128" idx="2"/>
            <a:endCxn id="129" idx="0"/>
          </p:cNvCxnSpPr>
          <p:nvPr/>
        </p:nvCxnSpPr>
        <p:spPr bwMode="auto">
          <a:xfrm flipH="1">
            <a:off x="3163184" y="6948136"/>
            <a:ext cx="3619" cy="20423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8" name="Text Box 36"/>
          <p:cNvSpPr txBox="1">
            <a:spLocks noChangeArrowheads="1"/>
          </p:cNvSpPr>
          <p:nvPr/>
        </p:nvSpPr>
        <p:spPr bwMode="auto">
          <a:xfrm>
            <a:off x="2489632" y="8464513"/>
            <a:ext cx="1347104" cy="2762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n-lt"/>
                <a:ea typeface="ÇlÇr ñæí©" charset="0"/>
              </a:rPr>
              <a:t>Further investigation(s)?</a:t>
            </a:r>
            <a:endParaRPr kumimoji="0" lang="en-GB" sz="900" b="0" i="0" u="none" strike="noStrike" cap="none" normalizeH="0" baseline="0" dirty="0">
              <a:ln>
                <a:noFill/>
              </a:ln>
              <a:solidFill>
                <a:schemeClr val="tx1"/>
              </a:solidFill>
              <a:effectLst/>
              <a:latin typeface="+mn-lt"/>
            </a:endParaRPr>
          </a:p>
        </p:txBody>
      </p:sp>
      <p:cxnSp>
        <p:nvCxnSpPr>
          <p:cNvPr id="139" name="AutoShape 55"/>
          <p:cNvCxnSpPr>
            <a:cxnSpLocks noChangeShapeType="1"/>
            <a:stCxn id="138" idx="3"/>
            <a:endCxn id="130" idx="3"/>
          </p:cNvCxnSpPr>
          <p:nvPr/>
        </p:nvCxnSpPr>
        <p:spPr bwMode="auto">
          <a:xfrm flipV="1">
            <a:off x="3836736" y="8080001"/>
            <a:ext cx="962595" cy="522661"/>
          </a:xfrm>
          <a:prstGeom prst="bentConnector3">
            <a:avLst>
              <a:gd name="adj1" fmla="val 117197"/>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0" name="AutoShape 3"/>
          <p:cNvCxnSpPr>
            <a:cxnSpLocks noChangeShapeType="1"/>
            <a:stCxn id="138" idx="2"/>
            <a:endCxn id="333" idx="0"/>
          </p:cNvCxnSpPr>
          <p:nvPr/>
        </p:nvCxnSpPr>
        <p:spPr bwMode="auto">
          <a:xfrm flipH="1">
            <a:off x="3157572" y="8740810"/>
            <a:ext cx="5612" cy="19659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1" name="Text Box 35"/>
          <p:cNvSpPr txBox="1">
            <a:spLocks noChangeArrowheads="1"/>
          </p:cNvSpPr>
          <p:nvPr/>
        </p:nvSpPr>
        <p:spPr bwMode="auto">
          <a:xfrm>
            <a:off x="3122965" y="6978501"/>
            <a:ext cx="372283" cy="1864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No</a:t>
            </a:r>
            <a:endParaRPr kumimoji="0" lang="en-GB" sz="800" i="0" u="none" strike="noStrike" cap="none" normalizeH="0" baseline="0" dirty="0">
              <a:ln>
                <a:noFill/>
              </a:ln>
              <a:solidFill>
                <a:schemeClr val="tx1"/>
              </a:solidFill>
              <a:effectLst/>
              <a:latin typeface="+mn-lt"/>
              <a:cs typeface="Cambria"/>
            </a:endParaRPr>
          </a:p>
        </p:txBody>
      </p:sp>
      <p:sp>
        <p:nvSpPr>
          <p:cNvPr id="142" name="Text Box 35"/>
          <p:cNvSpPr txBox="1">
            <a:spLocks noChangeArrowheads="1"/>
          </p:cNvSpPr>
          <p:nvPr/>
        </p:nvSpPr>
        <p:spPr bwMode="auto">
          <a:xfrm>
            <a:off x="3954929" y="8406327"/>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900" dirty="0">
                <a:latin typeface="+mn-lt"/>
                <a:ea typeface="ÇlÇr ñæí©" charset="0"/>
                <a:cs typeface="Cambria"/>
              </a:rPr>
              <a:t>Yes</a:t>
            </a:r>
            <a:endParaRPr kumimoji="0" lang="en-GB" sz="900" i="0" u="none" strike="noStrike" cap="none" normalizeH="0" baseline="0" dirty="0">
              <a:ln>
                <a:noFill/>
              </a:ln>
              <a:solidFill>
                <a:schemeClr val="tx1"/>
              </a:solidFill>
              <a:effectLst/>
              <a:latin typeface="+mn-lt"/>
              <a:cs typeface="Cambria"/>
            </a:endParaRPr>
          </a:p>
        </p:txBody>
      </p:sp>
      <p:sp>
        <p:nvSpPr>
          <p:cNvPr id="143" name="Text Box 35"/>
          <p:cNvSpPr txBox="1">
            <a:spLocks noChangeArrowheads="1"/>
          </p:cNvSpPr>
          <p:nvPr/>
        </p:nvSpPr>
        <p:spPr bwMode="auto">
          <a:xfrm>
            <a:off x="3168931" y="8739564"/>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900" dirty="0">
                <a:latin typeface="+mn-lt"/>
                <a:ea typeface="ÇlÇr ñæí©" charset="0"/>
                <a:cs typeface="Cambria"/>
              </a:rPr>
              <a:t>No</a:t>
            </a:r>
            <a:endParaRPr kumimoji="0" lang="en-GB" sz="900" i="0" u="none" strike="noStrike" cap="none" normalizeH="0" baseline="0" dirty="0">
              <a:ln>
                <a:noFill/>
              </a:ln>
              <a:solidFill>
                <a:schemeClr val="tx1"/>
              </a:solidFill>
              <a:effectLst/>
              <a:latin typeface="+mn-lt"/>
              <a:cs typeface="Cambria"/>
            </a:endParaRPr>
          </a:p>
        </p:txBody>
      </p:sp>
      <p:sp>
        <p:nvSpPr>
          <p:cNvPr id="150" name="Text Box 35"/>
          <p:cNvSpPr txBox="1">
            <a:spLocks noChangeArrowheads="1"/>
          </p:cNvSpPr>
          <p:nvPr/>
        </p:nvSpPr>
        <p:spPr bwMode="auto">
          <a:xfrm>
            <a:off x="3919483" y="6625479"/>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Yes</a:t>
            </a:r>
            <a:endParaRPr kumimoji="0" lang="en-GB" sz="800" i="0" u="none" strike="noStrike" cap="none" normalizeH="0" baseline="0" dirty="0">
              <a:ln>
                <a:noFill/>
              </a:ln>
              <a:solidFill>
                <a:schemeClr val="tx1"/>
              </a:solidFill>
              <a:effectLst/>
              <a:latin typeface="+mn-lt"/>
              <a:cs typeface="Cambria"/>
            </a:endParaRPr>
          </a:p>
        </p:txBody>
      </p:sp>
      <p:sp>
        <p:nvSpPr>
          <p:cNvPr id="144" name="Text Box 39"/>
          <p:cNvSpPr txBox="1">
            <a:spLocks noChangeArrowheads="1"/>
          </p:cNvSpPr>
          <p:nvPr/>
        </p:nvSpPr>
        <p:spPr bwMode="auto">
          <a:xfrm>
            <a:off x="5461247" y="5496714"/>
            <a:ext cx="898707" cy="6751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Clinical diagnosis</a:t>
            </a:r>
            <a:r>
              <a:rPr lang="en-GB" sz="800" dirty="0">
                <a:latin typeface="+mj-lt"/>
                <a:ea typeface="ÇlÇr ñæí©" charset="0"/>
              </a:rPr>
              <a:t> or patient preference means no biopsy required.  </a:t>
            </a:r>
            <a:endParaRPr kumimoji="0" lang="en-GB" sz="800" b="0" i="0" u="none" strike="noStrike" cap="none" normalizeH="0" baseline="0" dirty="0">
              <a:ln>
                <a:noFill/>
              </a:ln>
              <a:solidFill>
                <a:schemeClr val="tx1"/>
              </a:solidFill>
              <a:effectLst/>
              <a:latin typeface="+mj-lt"/>
              <a:ea typeface="ÇlÇr ñæí©" charset="0"/>
            </a:endParaRPr>
          </a:p>
        </p:txBody>
      </p:sp>
      <p:sp>
        <p:nvSpPr>
          <p:cNvPr id="146" name="Text Box 39"/>
          <p:cNvSpPr txBox="1">
            <a:spLocks noChangeArrowheads="1"/>
          </p:cNvSpPr>
          <p:nvPr/>
        </p:nvSpPr>
        <p:spPr bwMode="auto">
          <a:xfrm>
            <a:off x="3023134" y="4902995"/>
            <a:ext cx="3052439" cy="3235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algn="ctr" defTabSz="914400"/>
            <a:r>
              <a:rPr kumimoji="0" lang="en-GB" sz="800" b="0" i="0" u="none" strike="noStrike" cap="none" normalizeH="0" baseline="0" dirty="0">
                <a:ln>
                  <a:noFill/>
                </a:ln>
                <a:solidFill>
                  <a:schemeClr val="tx1"/>
                </a:solidFill>
                <a:effectLst/>
                <a:latin typeface="+mj-lt"/>
                <a:ea typeface="ÇlÇr ñæí©" charset="0"/>
              </a:rPr>
              <a:t>Will pathological diagnosis influence treatment</a:t>
            </a:r>
            <a:r>
              <a:rPr kumimoji="0" lang="en-GB" sz="800" b="0" i="0" u="none" strike="noStrike" cap="none" normalizeH="0" dirty="0">
                <a:ln>
                  <a:noFill/>
                </a:ln>
                <a:solidFill>
                  <a:schemeClr val="tx1"/>
                </a:solidFill>
                <a:effectLst/>
                <a:latin typeface="+mj-lt"/>
                <a:ea typeface="ÇlÇr ñæí©" charset="0"/>
              </a:rPr>
              <a:t> and is potential treatment appropriate to </a:t>
            </a:r>
            <a:r>
              <a:rPr lang="en-GB" sz="800" dirty="0">
                <a:latin typeface="+mj-lt"/>
                <a:ea typeface="ÇlÇr ñæí©" charset="0"/>
              </a:rPr>
              <a:t>patient’s wishes</a:t>
            </a:r>
            <a:r>
              <a:rPr kumimoji="0" lang="en-GB" sz="800" b="0" i="0" u="none" strike="noStrike" cap="none" normalizeH="0" dirty="0">
                <a:ln>
                  <a:noFill/>
                </a:ln>
                <a:solidFill>
                  <a:schemeClr val="tx1"/>
                </a:solidFill>
                <a:effectLst/>
                <a:latin typeface="+mj-lt"/>
                <a:ea typeface="ÇlÇr ñæí©" charset="0"/>
              </a:rPr>
              <a:t>?</a:t>
            </a:r>
            <a:endParaRPr lang="en-GB" sz="800" dirty="0">
              <a:latin typeface="+mj-lt"/>
              <a:ea typeface="ÇlÇr ñæí©" charset="0"/>
            </a:endParaRPr>
          </a:p>
        </p:txBody>
      </p:sp>
      <p:sp>
        <p:nvSpPr>
          <p:cNvPr id="147" name="Text Box 26"/>
          <p:cNvSpPr txBox="1">
            <a:spLocks noChangeArrowheads="1"/>
          </p:cNvSpPr>
          <p:nvPr/>
        </p:nvSpPr>
        <p:spPr bwMode="auto">
          <a:xfrm>
            <a:off x="257876" y="6252685"/>
            <a:ext cx="554354" cy="4395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mj-lt"/>
                <a:ea typeface="ÇlÇr ñæí©" charset="0"/>
              </a:rPr>
              <a:t>Day </a:t>
            </a:r>
            <a:r>
              <a:rPr lang="en-GB" sz="900" b="1" dirty="0">
                <a:latin typeface="+mj-lt"/>
                <a:ea typeface="ÇlÇr ñæí©" charset="0"/>
              </a:rPr>
              <a:t>21</a:t>
            </a:r>
          </a:p>
          <a:p>
            <a:pPr marL="0" marR="0" lvl="0" indent="0" algn="ctr" defTabSz="914400" rtl="0" eaLnBrk="1" fontAlgn="base" latinLnBrk="0" hangingPunct="1">
              <a:lnSpc>
                <a:spcPct val="100000"/>
              </a:lnSpc>
              <a:spcBef>
                <a:spcPct val="0"/>
              </a:spcBef>
              <a:spcAft>
                <a:spcPct val="0"/>
              </a:spcAft>
              <a:buClrTx/>
              <a:buSzTx/>
              <a:buFontTx/>
              <a:buNone/>
              <a:tabLst/>
            </a:pPr>
            <a:r>
              <a:rPr lang="en-GB" sz="800" b="1" dirty="0">
                <a:latin typeface="+mj-lt"/>
                <a:ea typeface="ÇlÇr ñæí©" charset="0"/>
              </a:rPr>
              <a:t>(</a:t>
            </a:r>
            <a:r>
              <a:rPr kumimoji="0" lang="en-GB" sz="800" b="1" i="0" u="none" strike="noStrike" cap="none" normalizeH="0" baseline="0" dirty="0">
                <a:ln>
                  <a:noFill/>
                </a:ln>
                <a:solidFill>
                  <a:schemeClr val="tx1"/>
                </a:solidFill>
                <a:effectLst/>
                <a:latin typeface="+mj-lt"/>
                <a:ea typeface="ÇlÇr ñæí©" charset="0"/>
              </a:rPr>
              <a:t>Day 18 SCLC)</a:t>
            </a:r>
            <a:endParaRPr kumimoji="0" lang="en-GB" sz="800" b="0" i="0" u="none" strike="noStrike" cap="none" normalizeH="0" baseline="0" dirty="0">
              <a:ln>
                <a:noFill/>
              </a:ln>
              <a:solidFill>
                <a:schemeClr val="tx1"/>
              </a:solidFill>
              <a:effectLst/>
              <a:latin typeface="+mj-lt"/>
            </a:endParaRPr>
          </a:p>
        </p:txBody>
      </p:sp>
      <p:sp>
        <p:nvSpPr>
          <p:cNvPr id="219" name="Text Box 48"/>
          <p:cNvSpPr txBox="1">
            <a:spLocks noChangeArrowheads="1"/>
          </p:cNvSpPr>
          <p:nvPr/>
        </p:nvSpPr>
        <p:spPr bwMode="auto">
          <a:xfrm>
            <a:off x="4540206" y="5176421"/>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cxnSp>
        <p:nvCxnSpPr>
          <p:cNvPr id="222" name="AutoShape 12"/>
          <p:cNvCxnSpPr>
            <a:cxnSpLocks noChangeShapeType="1"/>
            <a:stCxn id="146" idx="2"/>
            <a:endCxn id="144" idx="0"/>
          </p:cNvCxnSpPr>
          <p:nvPr/>
        </p:nvCxnSpPr>
        <p:spPr bwMode="auto">
          <a:xfrm rot="16200000" flipH="1">
            <a:off x="5094874" y="4680987"/>
            <a:ext cx="270206" cy="1361247"/>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cxnSp>
        <p:nvCxnSpPr>
          <p:cNvPr id="327" name="AutoShape 12"/>
          <p:cNvCxnSpPr>
            <a:cxnSpLocks noChangeShapeType="1"/>
            <a:stCxn id="146" idx="2"/>
            <a:endCxn id="375" idx="0"/>
          </p:cNvCxnSpPr>
          <p:nvPr/>
        </p:nvCxnSpPr>
        <p:spPr bwMode="auto">
          <a:xfrm rot="5400000">
            <a:off x="4212818" y="5160082"/>
            <a:ext cx="270111" cy="402962"/>
          </a:xfrm>
          <a:prstGeom prst="bentConnector3">
            <a:avLst>
              <a:gd name="adj1" fmla="val 50000"/>
            </a:avLst>
          </a:prstGeom>
          <a:noFill/>
          <a:ln w="9525">
            <a:solidFill>
              <a:srgbClr val="000000"/>
            </a:solidFill>
            <a:round/>
            <a:headEnd type="none" w="med" len="med"/>
            <a:tailEnd type="triangle" w="med" len="med"/>
          </a:ln>
          <a:extLst>
            <a:ext uri="{909E8E84-426E-40DD-AFC4-6F175D3DCCD1}">
              <a14:hiddenFill xmlns:a14="http://schemas.microsoft.com/office/drawing/2010/main">
                <a:noFill/>
              </a14:hiddenFill>
            </a:ext>
          </a:extLst>
        </p:spPr>
      </p:cxnSp>
      <p:cxnSp>
        <p:nvCxnSpPr>
          <p:cNvPr id="377" name="AutoShape 13"/>
          <p:cNvCxnSpPr>
            <a:cxnSpLocks noChangeShapeType="1"/>
          </p:cNvCxnSpPr>
          <p:nvPr/>
        </p:nvCxnSpPr>
        <p:spPr bwMode="auto">
          <a:xfrm>
            <a:off x="5588000" y="6171840"/>
            <a:ext cx="0" cy="1315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78" name="AutoShape 13"/>
          <p:cNvCxnSpPr>
            <a:cxnSpLocks noChangeShapeType="1"/>
            <a:stCxn id="375" idx="2"/>
          </p:cNvCxnSpPr>
          <p:nvPr/>
        </p:nvCxnSpPr>
        <p:spPr bwMode="auto">
          <a:xfrm>
            <a:off x="4146392" y="6171840"/>
            <a:ext cx="0" cy="1315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16" name="Text Box 36"/>
          <p:cNvSpPr txBox="1">
            <a:spLocks noChangeArrowheads="1"/>
          </p:cNvSpPr>
          <p:nvPr/>
        </p:nvSpPr>
        <p:spPr bwMode="auto">
          <a:xfrm>
            <a:off x="1146663" y="5859131"/>
            <a:ext cx="1470048" cy="1814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0" i="0" u="none" strike="noStrike" cap="none" normalizeH="0" baseline="0" dirty="0">
                <a:ln>
                  <a:noFill/>
                </a:ln>
                <a:solidFill>
                  <a:schemeClr val="tx1"/>
                </a:solidFill>
                <a:effectLst/>
                <a:latin typeface="+mn-lt"/>
                <a:ea typeface="ÇlÇr ñæí©" charset="0"/>
              </a:rPr>
              <a:t>Further investigation(s) indicated?</a:t>
            </a:r>
            <a:endParaRPr kumimoji="0" lang="en-GB" sz="2400" b="0" i="0" u="none" strike="noStrike" cap="none" normalizeH="0" baseline="0" dirty="0">
              <a:ln>
                <a:noFill/>
              </a:ln>
              <a:solidFill>
                <a:schemeClr val="tx1"/>
              </a:solidFill>
              <a:effectLst/>
              <a:latin typeface="+mn-lt"/>
            </a:endParaRPr>
          </a:p>
        </p:txBody>
      </p:sp>
      <p:sp>
        <p:nvSpPr>
          <p:cNvPr id="417" name="Text Box 48"/>
          <p:cNvSpPr txBox="1">
            <a:spLocks noChangeArrowheads="1"/>
          </p:cNvSpPr>
          <p:nvPr/>
        </p:nvSpPr>
        <p:spPr bwMode="auto">
          <a:xfrm>
            <a:off x="1498591" y="6023287"/>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No </a:t>
            </a:r>
            <a:endParaRPr kumimoji="0" lang="en-GB" sz="2400" b="0" i="0" u="none" strike="noStrike" cap="none" normalizeH="0" baseline="0" dirty="0">
              <a:ln>
                <a:noFill/>
              </a:ln>
              <a:solidFill>
                <a:schemeClr val="tx1"/>
              </a:solidFill>
              <a:effectLst/>
              <a:latin typeface="+mj-lt"/>
            </a:endParaRPr>
          </a:p>
        </p:txBody>
      </p:sp>
      <p:sp>
        <p:nvSpPr>
          <p:cNvPr id="418" name="Text Box 48"/>
          <p:cNvSpPr txBox="1">
            <a:spLocks noChangeArrowheads="1"/>
          </p:cNvSpPr>
          <p:nvPr/>
        </p:nvSpPr>
        <p:spPr bwMode="auto">
          <a:xfrm>
            <a:off x="2590702" y="5744972"/>
            <a:ext cx="400050" cy="19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mj-lt"/>
                <a:ea typeface="ÇlÇr ñæí©" charset="0"/>
              </a:rPr>
              <a:t>Yes</a:t>
            </a:r>
            <a:endParaRPr kumimoji="0" lang="en-GB" sz="2400" b="0" i="0" u="none" strike="noStrike" cap="none" normalizeH="0" baseline="0" dirty="0">
              <a:ln>
                <a:noFill/>
              </a:ln>
              <a:solidFill>
                <a:schemeClr val="tx1"/>
              </a:solidFill>
              <a:effectLst/>
              <a:latin typeface="+mj-lt"/>
            </a:endParaRPr>
          </a:p>
        </p:txBody>
      </p:sp>
      <p:cxnSp>
        <p:nvCxnSpPr>
          <p:cNvPr id="419" name="AutoShape 13"/>
          <p:cNvCxnSpPr>
            <a:cxnSpLocks noChangeShapeType="1"/>
            <a:stCxn id="416" idx="2"/>
          </p:cNvCxnSpPr>
          <p:nvPr/>
        </p:nvCxnSpPr>
        <p:spPr bwMode="auto">
          <a:xfrm>
            <a:off x="1881687" y="6040611"/>
            <a:ext cx="0" cy="22521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0" name="AutoShape 13"/>
          <p:cNvCxnSpPr>
            <a:cxnSpLocks noChangeShapeType="1"/>
            <a:stCxn id="416" idx="3"/>
          </p:cNvCxnSpPr>
          <p:nvPr/>
        </p:nvCxnSpPr>
        <p:spPr bwMode="auto">
          <a:xfrm flipV="1">
            <a:off x="2616711" y="5945317"/>
            <a:ext cx="330500" cy="455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1" name="Text Box 29"/>
          <p:cNvSpPr txBox="1">
            <a:spLocks noChangeArrowheads="1"/>
          </p:cNvSpPr>
          <p:nvPr/>
        </p:nvSpPr>
        <p:spPr bwMode="auto">
          <a:xfrm>
            <a:off x="4100491" y="2289094"/>
            <a:ext cx="1550272" cy="1997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CT suspicious of lung cancer</a:t>
            </a:r>
            <a:r>
              <a:rPr kumimoji="0" lang="en-GB" sz="900" b="0" i="0" u="none" strike="noStrike" cap="none" normalizeH="0" dirty="0">
                <a:ln>
                  <a:noFill/>
                </a:ln>
                <a:solidFill>
                  <a:schemeClr val="tx1"/>
                </a:solidFill>
                <a:effectLst/>
                <a:latin typeface="+mj-lt"/>
                <a:ea typeface="ÇlÇr ñæí©" charset="0"/>
              </a:rPr>
              <a:t>?</a:t>
            </a:r>
            <a:endParaRPr kumimoji="0" lang="en-GB" sz="2400" b="0" i="0" u="none" strike="noStrike" cap="none" normalizeH="0" baseline="0" dirty="0">
              <a:ln>
                <a:noFill/>
              </a:ln>
              <a:solidFill>
                <a:schemeClr val="tx1"/>
              </a:solidFill>
              <a:effectLst/>
              <a:latin typeface="+mj-lt"/>
            </a:endParaRPr>
          </a:p>
        </p:txBody>
      </p:sp>
      <p:sp>
        <p:nvSpPr>
          <p:cNvPr id="123" name="TextBox 122"/>
          <p:cNvSpPr txBox="1"/>
          <p:nvPr/>
        </p:nvSpPr>
        <p:spPr>
          <a:xfrm>
            <a:off x="4876028" y="2558518"/>
            <a:ext cx="304991" cy="215444"/>
          </a:xfrm>
          <a:prstGeom prst="rect">
            <a:avLst/>
          </a:prstGeom>
          <a:noFill/>
        </p:spPr>
        <p:txBody>
          <a:bodyPr wrap="none" rtlCol="0">
            <a:spAutoFit/>
          </a:bodyPr>
          <a:lstStyle/>
          <a:p>
            <a:r>
              <a:rPr lang="en-GB" sz="800" dirty="0">
                <a:latin typeface="+mj-lt"/>
              </a:rPr>
              <a:t>No</a:t>
            </a:r>
          </a:p>
        </p:txBody>
      </p:sp>
      <p:cxnSp>
        <p:nvCxnSpPr>
          <p:cNvPr id="125" name="AutoShape 11"/>
          <p:cNvCxnSpPr>
            <a:cxnSpLocks noChangeShapeType="1"/>
            <a:stCxn id="121" idx="2"/>
          </p:cNvCxnSpPr>
          <p:nvPr/>
        </p:nvCxnSpPr>
        <p:spPr bwMode="auto">
          <a:xfrm>
            <a:off x="4875627" y="2488870"/>
            <a:ext cx="1" cy="47738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6" name="TextBox 125"/>
          <p:cNvSpPr txBox="1"/>
          <p:nvPr/>
        </p:nvSpPr>
        <p:spPr>
          <a:xfrm>
            <a:off x="4543728" y="2622269"/>
            <a:ext cx="396528" cy="215444"/>
          </a:xfrm>
          <a:prstGeom prst="rect">
            <a:avLst/>
          </a:prstGeom>
          <a:noFill/>
        </p:spPr>
        <p:txBody>
          <a:bodyPr wrap="square" rtlCol="0">
            <a:spAutoFit/>
          </a:bodyPr>
          <a:lstStyle/>
          <a:p>
            <a:r>
              <a:rPr lang="en-GB" sz="800" dirty="0">
                <a:latin typeface="+mj-lt"/>
              </a:rPr>
              <a:t>Yes</a:t>
            </a:r>
          </a:p>
        </p:txBody>
      </p:sp>
      <p:cxnSp>
        <p:nvCxnSpPr>
          <p:cNvPr id="145" name="AutoShape 8"/>
          <p:cNvCxnSpPr>
            <a:cxnSpLocks noChangeShapeType="1"/>
            <a:endCxn id="148" idx="1"/>
          </p:cNvCxnSpPr>
          <p:nvPr/>
        </p:nvCxnSpPr>
        <p:spPr bwMode="auto">
          <a:xfrm>
            <a:off x="4869790" y="2750272"/>
            <a:ext cx="592552"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8" name="Text Box 29"/>
          <p:cNvSpPr txBox="1">
            <a:spLocks noChangeArrowheads="1"/>
          </p:cNvSpPr>
          <p:nvPr/>
        </p:nvSpPr>
        <p:spPr bwMode="auto">
          <a:xfrm>
            <a:off x="5462342" y="2643625"/>
            <a:ext cx="678329" cy="21329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900" dirty="0">
                <a:latin typeface="+mj-lt"/>
              </a:rPr>
              <a:t>Manage</a:t>
            </a:r>
            <a:endParaRPr kumimoji="0" lang="en-GB" sz="2400" b="0" i="0" u="none" strike="noStrike" cap="none" normalizeH="0" baseline="0" dirty="0">
              <a:ln>
                <a:noFill/>
              </a:ln>
              <a:solidFill>
                <a:schemeClr val="tx1"/>
              </a:solidFill>
              <a:effectLst/>
              <a:latin typeface="+mj-lt"/>
            </a:endParaRPr>
          </a:p>
        </p:txBody>
      </p:sp>
      <p:cxnSp>
        <p:nvCxnSpPr>
          <p:cNvPr id="151" name="AutoShape 11"/>
          <p:cNvCxnSpPr>
            <a:cxnSpLocks noChangeShapeType="1"/>
          </p:cNvCxnSpPr>
          <p:nvPr/>
        </p:nvCxnSpPr>
        <p:spPr bwMode="auto">
          <a:xfrm>
            <a:off x="3901346" y="2024277"/>
            <a:ext cx="0" cy="94197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3" name="TextBox 152"/>
          <p:cNvSpPr txBox="1"/>
          <p:nvPr/>
        </p:nvSpPr>
        <p:spPr>
          <a:xfrm rot="16200000">
            <a:off x="3336518" y="2328015"/>
            <a:ext cx="950484" cy="215444"/>
          </a:xfrm>
          <a:prstGeom prst="rect">
            <a:avLst/>
          </a:prstGeom>
          <a:noFill/>
        </p:spPr>
        <p:txBody>
          <a:bodyPr wrap="square" rtlCol="0">
            <a:spAutoFit/>
          </a:bodyPr>
          <a:lstStyle/>
          <a:p>
            <a:r>
              <a:rPr lang="en-GB" sz="800" dirty="0">
                <a:latin typeface="+mj-lt"/>
              </a:rPr>
              <a:t>CT not indicated</a:t>
            </a:r>
          </a:p>
        </p:txBody>
      </p:sp>
      <p:cxnSp>
        <p:nvCxnSpPr>
          <p:cNvPr id="155" name="AutoShape 11"/>
          <p:cNvCxnSpPr>
            <a:cxnSpLocks noChangeShapeType="1"/>
            <a:stCxn id="291" idx="2"/>
            <a:endCxn id="121" idx="0"/>
          </p:cNvCxnSpPr>
          <p:nvPr/>
        </p:nvCxnSpPr>
        <p:spPr bwMode="auto">
          <a:xfrm flipH="1">
            <a:off x="4875627" y="2024277"/>
            <a:ext cx="1" cy="26481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6" name="Text Box 34"/>
          <p:cNvSpPr txBox="1">
            <a:spLocks noChangeArrowheads="1"/>
          </p:cNvSpPr>
          <p:nvPr/>
        </p:nvSpPr>
        <p:spPr bwMode="auto">
          <a:xfrm>
            <a:off x="3735162" y="1277219"/>
            <a:ext cx="2280932" cy="2162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kumimoji="0" lang="en-GB" sz="900" b="0" i="0" u="none" strike="noStrike" cap="none" normalizeH="0" baseline="0" dirty="0">
                <a:ln>
                  <a:noFill/>
                </a:ln>
                <a:solidFill>
                  <a:schemeClr val="tx1"/>
                </a:solidFill>
                <a:effectLst/>
                <a:latin typeface="+mj-lt"/>
                <a:ea typeface="ÇlÇr ñæí©" charset="0"/>
              </a:rPr>
              <a:t>Inpatient referrals </a:t>
            </a:r>
            <a:r>
              <a:rPr lang="en-GB" sz="900" dirty="0">
                <a:latin typeface="+mj-lt"/>
                <a:ea typeface="ÇlÇr ñæí©" charset="0"/>
              </a:rPr>
              <a:t>for suspected lung cancer </a:t>
            </a:r>
          </a:p>
        </p:txBody>
      </p:sp>
      <p:cxnSp>
        <p:nvCxnSpPr>
          <p:cNvPr id="157" name="AutoShape 11"/>
          <p:cNvCxnSpPr>
            <a:cxnSpLocks noChangeShapeType="1"/>
            <a:stCxn id="156" idx="2"/>
            <a:endCxn id="291" idx="0"/>
          </p:cNvCxnSpPr>
          <p:nvPr/>
        </p:nvCxnSpPr>
        <p:spPr bwMode="auto">
          <a:xfrm>
            <a:off x="4875628" y="1493451"/>
            <a:ext cx="0" cy="16920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77" name="Text Box 43"/>
          <p:cNvSpPr txBox="1">
            <a:spLocks noChangeArrowheads="1"/>
          </p:cNvSpPr>
          <p:nvPr/>
        </p:nvSpPr>
        <p:spPr bwMode="auto">
          <a:xfrm>
            <a:off x="261685" y="2218752"/>
            <a:ext cx="560068" cy="234869"/>
          </a:xfrm>
          <a:prstGeom prst="rect">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ea typeface="ÇlÇr ñæí©" charset="0"/>
              </a:rPr>
              <a:t>Day -3-0 </a:t>
            </a:r>
            <a:endParaRPr kumimoji="0" lang="en-GB" sz="800" b="0" i="0" u="none" strike="noStrike" cap="none" normalizeH="0" baseline="0" dirty="0">
              <a:ln>
                <a:noFill/>
              </a:ln>
              <a:solidFill>
                <a:schemeClr val="tx1"/>
              </a:solidFill>
              <a:effectLst/>
              <a:latin typeface="+mj-lt"/>
            </a:endParaRPr>
          </a:p>
        </p:txBody>
      </p:sp>
      <p:cxnSp>
        <p:nvCxnSpPr>
          <p:cNvPr id="217" name="AutoShape 55"/>
          <p:cNvCxnSpPr>
            <a:cxnSpLocks noChangeShapeType="1"/>
            <a:stCxn id="214" idx="2"/>
            <a:endCxn id="129" idx="3"/>
          </p:cNvCxnSpPr>
          <p:nvPr/>
        </p:nvCxnSpPr>
        <p:spPr bwMode="auto">
          <a:xfrm rot="5400000">
            <a:off x="4135022" y="6875272"/>
            <a:ext cx="476813" cy="648836"/>
          </a:xfrm>
          <a:prstGeom prst="bentConnector2">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4" name="Text Box 35"/>
          <p:cNvSpPr txBox="1">
            <a:spLocks noChangeArrowheads="1"/>
          </p:cNvSpPr>
          <p:nvPr/>
        </p:nvSpPr>
        <p:spPr bwMode="auto">
          <a:xfrm>
            <a:off x="4214674" y="6683453"/>
            <a:ext cx="966343" cy="277831"/>
          </a:xfrm>
          <a:prstGeom prst="rect">
            <a:avLst/>
          </a:prstGeom>
          <a:solidFill>
            <a:schemeClr val="bg1"/>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cs typeface="Cambria"/>
              </a:rPr>
              <a:t>Further discussion needed?</a:t>
            </a:r>
            <a:endParaRPr kumimoji="0" lang="en-GB" sz="800" i="0" u="none" strike="noStrike" cap="none" normalizeH="0" baseline="0" dirty="0">
              <a:ln>
                <a:noFill/>
              </a:ln>
              <a:solidFill>
                <a:schemeClr val="tx1"/>
              </a:solidFill>
              <a:effectLst/>
              <a:latin typeface="+mn-lt"/>
              <a:cs typeface="Cambria"/>
            </a:endParaRPr>
          </a:p>
        </p:txBody>
      </p:sp>
      <p:cxnSp>
        <p:nvCxnSpPr>
          <p:cNvPr id="220" name="AutoShape 3"/>
          <p:cNvCxnSpPr>
            <a:cxnSpLocks noChangeShapeType="1"/>
            <a:stCxn id="128" idx="3"/>
            <a:endCxn id="214" idx="1"/>
          </p:cNvCxnSpPr>
          <p:nvPr/>
        </p:nvCxnSpPr>
        <p:spPr bwMode="auto">
          <a:xfrm>
            <a:off x="3849755" y="6817574"/>
            <a:ext cx="364919" cy="479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25" name="Text Box 35"/>
          <p:cNvSpPr txBox="1">
            <a:spLocks noChangeArrowheads="1"/>
          </p:cNvSpPr>
          <p:nvPr/>
        </p:nvSpPr>
        <p:spPr bwMode="auto">
          <a:xfrm>
            <a:off x="4651208" y="6500612"/>
            <a:ext cx="379893" cy="214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Yes</a:t>
            </a:r>
            <a:endParaRPr kumimoji="0" lang="en-GB" sz="800" i="0" u="none" strike="noStrike" cap="none" normalizeH="0" baseline="0" dirty="0">
              <a:ln>
                <a:noFill/>
              </a:ln>
              <a:solidFill>
                <a:schemeClr val="tx1"/>
              </a:solidFill>
              <a:effectLst/>
              <a:latin typeface="+mn-lt"/>
              <a:cs typeface="Cambria"/>
            </a:endParaRPr>
          </a:p>
        </p:txBody>
      </p:sp>
      <p:cxnSp>
        <p:nvCxnSpPr>
          <p:cNvPr id="332" name="AutoShape 13"/>
          <p:cNvCxnSpPr>
            <a:cxnSpLocks noChangeShapeType="1"/>
            <a:stCxn id="214" idx="0"/>
          </p:cNvCxnSpPr>
          <p:nvPr/>
        </p:nvCxnSpPr>
        <p:spPr bwMode="auto">
          <a:xfrm flipH="1" flipV="1">
            <a:off x="4686660" y="6513152"/>
            <a:ext cx="11186" cy="17030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40" name="Text Box 35"/>
          <p:cNvSpPr txBox="1">
            <a:spLocks noChangeArrowheads="1"/>
          </p:cNvSpPr>
          <p:nvPr/>
        </p:nvSpPr>
        <p:spPr bwMode="auto">
          <a:xfrm>
            <a:off x="4381007" y="7030075"/>
            <a:ext cx="372283" cy="1864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GB" sz="800" dirty="0">
                <a:latin typeface="+mn-lt"/>
                <a:ea typeface="ÇlÇr ñæí©" charset="0"/>
                <a:cs typeface="Cambria"/>
              </a:rPr>
              <a:t>No</a:t>
            </a:r>
            <a:endParaRPr kumimoji="0" lang="en-GB" sz="800" i="0" u="none" strike="noStrike" cap="none" normalizeH="0" baseline="0" dirty="0">
              <a:ln>
                <a:noFill/>
              </a:ln>
              <a:solidFill>
                <a:schemeClr val="tx1"/>
              </a:solidFill>
              <a:effectLst/>
              <a:latin typeface="+mn-lt"/>
              <a:cs typeface="Cambria"/>
            </a:endParaRPr>
          </a:p>
        </p:txBody>
      </p:sp>
      <p:sp>
        <p:nvSpPr>
          <p:cNvPr id="118" name="Text Box 58"/>
          <p:cNvSpPr txBox="1">
            <a:spLocks noChangeArrowheads="1"/>
          </p:cNvSpPr>
          <p:nvPr/>
        </p:nvSpPr>
        <p:spPr bwMode="auto">
          <a:xfrm>
            <a:off x="5017878" y="7245790"/>
            <a:ext cx="1008697" cy="40884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rPr>
              <a:t>*</a:t>
            </a:r>
            <a:r>
              <a:rPr kumimoji="0" lang="en-GB" sz="800" i="0" u="none" strike="noStrike" cap="none" normalizeH="0" baseline="0" dirty="0">
                <a:ln>
                  <a:noFill/>
                </a:ln>
                <a:solidFill>
                  <a:schemeClr val="tx1"/>
                </a:solidFill>
                <a:effectLst/>
                <a:latin typeface="+mj-lt"/>
              </a:rPr>
              <a:t>Refer to separate numbered</a:t>
            </a:r>
            <a:r>
              <a:rPr kumimoji="0" lang="en-GB" sz="800" i="0" u="none" strike="noStrike" cap="none" normalizeH="0" dirty="0">
                <a:ln>
                  <a:noFill/>
                </a:ln>
                <a:solidFill>
                  <a:schemeClr val="tx1"/>
                </a:solidFill>
                <a:effectLst/>
                <a:latin typeface="+mj-lt"/>
              </a:rPr>
              <a:t> </a:t>
            </a:r>
            <a:r>
              <a:rPr kumimoji="0" lang="en-GB" sz="800" i="0" u="none" strike="noStrike" cap="none" normalizeH="0" baseline="0" dirty="0">
                <a:ln>
                  <a:noFill/>
                </a:ln>
                <a:solidFill>
                  <a:schemeClr val="tx1"/>
                </a:solidFill>
                <a:effectLst/>
                <a:latin typeface="+mj-lt"/>
              </a:rPr>
              <a:t>pathway detail</a:t>
            </a:r>
          </a:p>
        </p:txBody>
      </p:sp>
      <p:sp>
        <p:nvSpPr>
          <p:cNvPr id="122" name="Text Box 58"/>
          <p:cNvSpPr txBox="1">
            <a:spLocks noChangeArrowheads="1"/>
          </p:cNvSpPr>
          <p:nvPr/>
        </p:nvSpPr>
        <p:spPr bwMode="auto">
          <a:xfrm>
            <a:off x="5017878" y="8242390"/>
            <a:ext cx="1196263" cy="42075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mj-lt"/>
              </a:rPr>
              <a:t>Some or all diagnosis and staging tests may be in a tertiary centre </a:t>
            </a:r>
          </a:p>
        </p:txBody>
      </p:sp>
      <p:sp>
        <p:nvSpPr>
          <p:cNvPr id="132" name="Text Box 58"/>
          <p:cNvSpPr txBox="1">
            <a:spLocks noChangeArrowheads="1"/>
          </p:cNvSpPr>
          <p:nvPr/>
        </p:nvSpPr>
        <p:spPr bwMode="auto">
          <a:xfrm>
            <a:off x="5017878" y="7660650"/>
            <a:ext cx="1238156" cy="575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rPr>
              <a:t># </a:t>
            </a:r>
            <a:r>
              <a:rPr kumimoji="0" lang="en-GB" sz="800" i="0" u="none" strike="noStrike" cap="none" normalizeH="0" baseline="0" dirty="0">
                <a:ln>
                  <a:noFill/>
                </a:ln>
                <a:solidFill>
                  <a:schemeClr val="tx1"/>
                </a:solidFill>
                <a:effectLst/>
                <a:latin typeface="+mj-lt"/>
              </a:rPr>
              <a:t>Low threshold for curative intent pathway; may discuss with wider MDT if unsure</a:t>
            </a:r>
          </a:p>
        </p:txBody>
      </p:sp>
      <p:sp>
        <p:nvSpPr>
          <p:cNvPr id="136" name="Text Box 29"/>
          <p:cNvSpPr txBox="1">
            <a:spLocks noChangeArrowheads="1"/>
          </p:cNvSpPr>
          <p:nvPr/>
        </p:nvSpPr>
        <p:spPr bwMode="auto">
          <a:xfrm>
            <a:off x="895939" y="3286055"/>
            <a:ext cx="1421502" cy="2706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ctr" defTabSz="914400"/>
            <a:r>
              <a:rPr lang="en-GB" sz="900" b="1" dirty="0">
                <a:latin typeface="+mj-lt"/>
              </a:rPr>
              <a:t>Direct biopsy option; (*3)</a:t>
            </a:r>
          </a:p>
        </p:txBody>
      </p:sp>
      <p:cxnSp>
        <p:nvCxnSpPr>
          <p:cNvPr id="158" name="AutoShape 11"/>
          <p:cNvCxnSpPr>
            <a:cxnSpLocks noChangeShapeType="1"/>
          </p:cNvCxnSpPr>
          <p:nvPr/>
        </p:nvCxnSpPr>
        <p:spPr bwMode="auto">
          <a:xfrm flipH="1">
            <a:off x="2324868" y="3413101"/>
            <a:ext cx="291843"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60" name="TextBox 159"/>
          <p:cNvSpPr txBox="1"/>
          <p:nvPr/>
        </p:nvSpPr>
        <p:spPr>
          <a:xfrm rot="5400000">
            <a:off x="2253893" y="5186952"/>
            <a:ext cx="8573034" cy="215444"/>
          </a:xfrm>
          <a:prstGeom prst="rect">
            <a:avLst/>
          </a:prstGeom>
          <a:solidFill>
            <a:srgbClr val="FFFF00"/>
          </a:solidFill>
          <a:ln>
            <a:solidFill>
              <a:schemeClr val="tx1"/>
            </a:solidFill>
          </a:ln>
        </p:spPr>
        <p:txBody>
          <a:bodyPr wrap="square" rtlCol="0">
            <a:spAutoFit/>
          </a:bodyPr>
          <a:lstStyle/>
          <a:p>
            <a:pPr algn="ctr"/>
            <a:r>
              <a:rPr lang="en-GB" sz="800" b="1" dirty="0"/>
              <a:t>Throughout pathway:  • consider entry into a research trial • offer supportive &amp; palliative care, e.g. by LCNS, GP, specialists in palliative care • encourage smoking cessation </a:t>
            </a:r>
            <a:endParaRPr lang="en-GB" sz="800" dirty="0"/>
          </a:p>
        </p:txBody>
      </p:sp>
      <p:sp>
        <p:nvSpPr>
          <p:cNvPr id="162" name="Text Box 58"/>
          <p:cNvSpPr txBox="1">
            <a:spLocks noChangeArrowheads="1"/>
          </p:cNvSpPr>
          <p:nvPr/>
        </p:nvSpPr>
        <p:spPr bwMode="auto">
          <a:xfrm>
            <a:off x="5017878" y="9095935"/>
            <a:ext cx="1316115" cy="58103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chemeClr val="tx1"/>
                </a:solidFill>
                <a:effectLst/>
                <a:latin typeface="+mj-lt"/>
              </a:rPr>
              <a:t>£</a:t>
            </a:r>
            <a:r>
              <a:rPr kumimoji="0" lang="en-GB" sz="800" i="0" u="none" strike="noStrike" cap="none" normalizeH="0" dirty="0">
                <a:ln>
                  <a:noFill/>
                </a:ln>
                <a:solidFill>
                  <a:schemeClr val="tx1"/>
                </a:solidFill>
                <a:effectLst/>
                <a:latin typeface="+mj-lt"/>
              </a:rPr>
              <a:t> Reflects the aim fo</a:t>
            </a:r>
            <a:r>
              <a:rPr lang="en-GB" sz="800" dirty="0">
                <a:latin typeface="+mj-lt"/>
              </a:rPr>
              <a:t>r reduced time to treatment; the national target remains 62 days</a:t>
            </a:r>
          </a:p>
          <a:p>
            <a:pPr marL="0" marR="0" lvl="0" indent="0" defTabSz="914400" rtl="0" eaLnBrk="1" fontAlgn="base" latinLnBrk="0" hangingPunct="1">
              <a:lnSpc>
                <a:spcPct val="100000"/>
              </a:lnSpc>
              <a:spcBef>
                <a:spcPct val="0"/>
              </a:spcBef>
              <a:spcAft>
                <a:spcPct val="0"/>
              </a:spcAft>
              <a:buClrTx/>
              <a:buSzTx/>
              <a:buFontTx/>
              <a:buNone/>
              <a:tabLst/>
            </a:pPr>
            <a:endParaRPr lang="en-GB" sz="800" dirty="0">
              <a:latin typeface="+mj-lt"/>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GB" sz="800" i="0" u="none" strike="noStrike" cap="none" normalizeH="0" baseline="0" dirty="0">
              <a:ln>
                <a:noFill/>
              </a:ln>
              <a:solidFill>
                <a:schemeClr val="tx1"/>
              </a:solidFill>
              <a:effectLst/>
              <a:latin typeface="+mj-lt"/>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GB" sz="800" i="0" u="none" strike="noStrike" cap="none" normalizeH="0" baseline="0" dirty="0">
              <a:ln>
                <a:noFill/>
              </a:ln>
              <a:solidFill>
                <a:schemeClr val="tx1"/>
              </a:solidFill>
              <a:effectLst/>
              <a:latin typeface="+mj-lt"/>
            </a:endParaRPr>
          </a:p>
        </p:txBody>
      </p:sp>
      <p:sp>
        <p:nvSpPr>
          <p:cNvPr id="189" name="Text Box 58"/>
          <p:cNvSpPr txBox="1">
            <a:spLocks noChangeArrowheads="1"/>
          </p:cNvSpPr>
          <p:nvPr/>
        </p:nvSpPr>
        <p:spPr bwMode="auto">
          <a:xfrm>
            <a:off x="5017878" y="8669163"/>
            <a:ext cx="1383833" cy="420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defTabSz="914400"/>
            <a:r>
              <a:rPr lang="en-GB" sz="800" b="1" dirty="0"/>
              <a:t>+</a:t>
            </a:r>
            <a:r>
              <a:rPr lang="en-GB" sz="800" dirty="0"/>
              <a:t> all patients with stage IV cancer should be routinely offered an assessment</a:t>
            </a:r>
          </a:p>
        </p:txBody>
      </p:sp>
      <p:pic>
        <p:nvPicPr>
          <p:cNvPr id="163" name="image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8951" y="52366"/>
            <a:ext cx="819187" cy="442824"/>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AutoShape 8">
            <a:extLst>
              <a:ext uri="{FF2B5EF4-FFF2-40B4-BE49-F238E27FC236}">
                <a16:creationId xmlns:a16="http://schemas.microsoft.com/office/drawing/2014/main" id="{9C1C83F1-4692-3500-6BD8-CF5A9B6F7B1D}"/>
              </a:ext>
            </a:extLst>
          </p:cNvPr>
          <p:cNvCxnSpPr>
            <a:cxnSpLocks noChangeShapeType="1"/>
            <a:stCxn id="289" idx="0"/>
            <a:endCxn id="353" idx="2"/>
          </p:cNvCxnSpPr>
          <p:nvPr/>
        </p:nvCxnSpPr>
        <p:spPr bwMode="auto">
          <a:xfrm rot="16200000" flipV="1">
            <a:off x="4256838" y="2538507"/>
            <a:ext cx="494531" cy="1756802"/>
          </a:xfrm>
          <a:prstGeom prst="bentConnector3">
            <a:avLst>
              <a:gd name="adj1" fmla="val 50000"/>
            </a:avLst>
          </a:prstGeom>
          <a:noFill/>
          <a:ln w="9525">
            <a:solidFill>
              <a:srgbClr val="000000"/>
            </a:solidFill>
            <a:round/>
            <a:headEnd type="triangle" w="med" len="med"/>
            <a:tailEnd type="none" w="med" len="med"/>
          </a:ln>
          <a:extLst>
            <a:ext uri="{909E8E84-426E-40DD-AFC4-6F175D3DCCD1}">
              <a14:hiddenFill xmlns:a14="http://schemas.microsoft.com/office/drawing/2010/main">
                <a:noFill/>
              </a14:hiddenFill>
            </a:ext>
          </a:extLst>
        </p:spPr>
      </p:cxnSp>
      <p:cxnSp>
        <p:nvCxnSpPr>
          <p:cNvPr id="26" name="AutoShape 59">
            <a:extLst>
              <a:ext uri="{FF2B5EF4-FFF2-40B4-BE49-F238E27FC236}">
                <a16:creationId xmlns:a16="http://schemas.microsoft.com/office/drawing/2014/main" id="{73805979-09D7-D618-8829-44423D35B902}"/>
              </a:ext>
            </a:extLst>
          </p:cNvPr>
          <p:cNvCxnSpPr>
            <a:cxnSpLocks noChangeShapeType="1"/>
            <a:stCxn id="52" idx="3"/>
            <a:endCxn id="213" idx="3"/>
          </p:cNvCxnSpPr>
          <p:nvPr/>
        </p:nvCxnSpPr>
        <p:spPr bwMode="auto">
          <a:xfrm flipH="1">
            <a:off x="2831859" y="1451320"/>
            <a:ext cx="52396" cy="1261568"/>
          </a:xfrm>
          <a:prstGeom prst="bentConnector3">
            <a:avLst>
              <a:gd name="adj1" fmla="val -436293"/>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3" name="TextBox 32">
            <a:extLst>
              <a:ext uri="{FF2B5EF4-FFF2-40B4-BE49-F238E27FC236}">
                <a16:creationId xmlns:a16="http://schemas.microsoft.com/office/drawing/2014/main" id="{B5E91B15-B3A9-EE16-3C1F-3A5D9639E8EA}"/>
              </a:ext>
            </a:extLst>
          </p:cNvPr>
          <p:cNvSpPr txBox="1"/>
          <p:nvPr/>
        </p:nvSpPr>
        <p:spPr>
          <a:xfrm>
            <a:off x="1825673" y="1526204"/>
            <a:ext cx="304991" cy="215444"/>
          </a:xfrm>
          <a:prstGeom prst="rect">
            <a:avLst/>
          </a:prstGeom>
          <a:noFill/>
        </p:spPr>
        <p:txBody>
          <a:bodyPr wrap="none" rtlCol="0">
            <a:spAutoFit/>
          </a:bodyPr>
          <a:lstStyle/>
          <a:p>
            <a:r>
              <a:rPr lang="en-GB" sz="800" dirty="0">
                <a:latin typeface="+mj-lt"/>
              </a:rPr>
              <a:t>No</a:t>
            </a:r>
          </a:p>
        </p:txBody>
      </p:sp>
      <p:sp>
        <p:nvSpPr>
          <p:cNvPr id="34" name="TextBox 33">
            <a:extLst>
              <a:ext uri="{FF2B5EF4-FFF2-40B4-BE49-F238E27FC236}">
                <a16:creationId xmlns:a16="http://schemas.microsoft.com/office/drawing/2014/main" id="{E741044C-4C43-4960-D81F-A4BF97D7DA60}"/>
              </a:ext>
            </a:extLst>
          </p:cNvPr>
          <p:cNvSpPr txBox="1"/>
          <p:nvPr/>
        </p:nvSpPr>
        <p:spPr>
          <a:xfrm>
            <a:off x="2847622" y="1290738"/>
            <a:ext cx="357812" cy="215444"/>
          </a:xfrm>
          <a:prstGeom prst="rect">
            <a:avLst/>
          </a:prstGeom>
          <a:noFill/>
        </p:spPr>
        <p:txBody>
          <a:bodyPr wrap="square" rtlCol="0">
            <a:spAutoFit/>
          </a:bodyPr>
          <a:lstStyle/>
          <a:p>
            <a:r>
              <a:rPr lang="en-GB" sz="800" dirty="0">
                <a:latin typeface="+mj-lt"/>
              </a:rPr>
              <a:t>Yes</a:t>
            </a:r>
          </a:p>
        </p:txBody>
      </p:sp>
      <p:sp>
        <p:nvSpPr>
          <p:cNvPr id="52" name="Text Box 34">
            <a:extLst>
              <a:ext uri="{FF2B5EF4-FFF2-40B4-BE49-F238E27FC236}">
                <a16:creationId xmlns:a16="http://schemas.microsoft.com/office/drawing/2014/main" id="{857A4356-7F5F-806C-1115-C55C9AFB572D}"/>
              </a:ext>
            </a:extLst>
          </p:cNvPr>
          <p:cNvSpPr txBox="1">
            <a:spLocks noChangeArrowheads="1"/>
          </p:cNvSpPr>
          <p:nvPr/>
        </p:nvSpPr>
        <p:spPr bwMode="auto">
          <a:xfrm>
            <a:off x="1325829" y="1349210"/>
            <a:ext cx="1558426" cy="20422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High Risk of Lung Cancer?</a:t>
            </a:r>
            <a:endParaRPr kumimoji="0" lang="en-GB" sz="2400" b="0" i="0" u="none" strike="noStrike" cap="none" normalizeH="0" baseline="0" dirty="0">
              <a:ln>
                <a:noFill/>
              </a:ln>
              <a:solidFill>
                <a:schemeClr val="tx1"/>
              </a:solidFill>
              <a:effectLst/>
              <a:latin typeface="+mj-lt"/>
            </a:endParaRPr>
          </a:p>
        </p:txBody>
      </p:sp>
      <p:cxnSp>
        <p:nvCxnSpPr>
          <p:cNvPr id="71" name="AutoShape 11">
            <a:extLst>
              <a:ext uri="{FF2B5EF4-FFF2-40B4-BE49-F238E27FC236}">
                <a16:creationId xmlns:a16="http://schemas.microsoft.com/office/drawing/2014/main" id="{51EF0CE3-E0E8-FF0A-1850-A6229DAC1951}"/>
              </a:ext>
            </a:extLst>
          </p:cNvPr>
          <p:cNvCxnSpPr>
            <a:cxnSpLocks noChangeShapeType="1"/>
            <a:stCxn id="52" idx="2"/>
            <a:endCxn id="180" idx="0"/>
          </p:cNvCxnSpPr>
          <p:nvPr/>
        </p:nvCxnSpPr>
        <p:spPr bwMode="auto">
          <a:xfrm flipH="1">
            <a:off x="2104300" y="1553430"/>
            <a:ext cx="742" cy="18628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3" name="AutoShape 11">
            <a:extLst>
              <a:ext uri="{FF2B5EF4-FFF2-40B4-BE49-F238E27FC236}">
                <a16:creationId xmlns:a16="http://schemas.microsoft.com/office/drawing/2014/main" id="{65924BA1-3586-C5BE-0313-7CE9546E17AE}"/>
              </a:ext>
            </a:extLst>
          </p:cNvPr>
          <p:cNvCxnSpPr>
            <a:cxnSpLocks noChangeShapeType="1"/>
            <a:stCxn id="213" idx="2"/>
          </p:cNvCxnSpPr>
          <p:nvPr/>
        </p:nvCxnSpPr>
        <p:spPr bwMode="auto">
          <a:xfrm>
            <a:off x="2079754" y="2810898"/>
            <a:ext cx="0" cy="15523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5" name="Text Box 34">
            <a:extLst>
              <a:ext uri="{FF2B5EF4-FFF2-40B4-BE49-F238E27FC236}">
                <a16:creationId xmlns:a16="http://schemas.microsoft.com/office/drawing/2014/main" id="{E609AB24-34D0-0814-69D4-00EEB397CD8E}"/>
              </a:ext>
            </a:extLst>
          </p:cNvPr>
          <p:cNvSpPr txBox="1">
            <a:spLocks noChangeArrowheads="1"/>
          </p:cNvSpPr>
          <p:nvPr/>
        </p:nvSpPr>
        <p:spPr bwMode="auto">
          <a:xfrm rot="5400000">
            <a:off x="2573792" y="1933474"/>
            <a:ext cx="1249384" cy="204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Direct referral route</a:t>
            </a:r>
            <a:endParaRPr kumimoji="0" lang="en-GB" sz="2400" b="0" i="0" u="none" strike="noStrike" cap="none" normalizeH="0" baseline="0" dirty="0">
              <a:ln>
                <a:noFill/>
              </a:ln>
              <a:solidFill>
                <a:schemeClr val="tx1"/>
              </a:solidFill>
              <a:effectLst/>
              <a:latin typeface="+mj-lt"/>
            </a:endParaRPr>
          </a:p>
        </p:txBody>
      </p:sp>
      <p:sp>
        <p:nvSpPr>
          <p:cNvPr id="318" name="Text Box 34">
            <a:extLst>
              <a:ext uri="{FF2B5EF4-FFF2-40B4-BE49-F238E27FC236}">
                <a16:creationId xmlns:a16="http://schemas.microsoft.com/office/drawing/2014/main" id="{3A082200-ACDB-EDC9-A417-8CAEE466CFD0}"/>
              </a:ext>
            </a:extLst>
          </p:cNvPr>
          <p:cNvSpPr txBox="1">
            <a:spLocks noChangeArrowheads="1"/>
          </p:cNvSpPr>
          <p:nvPr/>
        </p:nvSpPr>
        <p:spPr bwMode="auto">
          <a:xfrm>
            <a:off x="1779555" y="860371"/>
            <a:ext cx="2672517" cy="348574"/>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mj-lt"/>
                <a:ea typeface="ÇlÇr ñæí©" charset="0"/>
              </a:rPr>
              <a:t>Other referral route </a:t>
            </a:r>
            <a:r>
              <a:rPr lang="en-GB" sz="800" dirty="0">
                <a:latin typeface="+mj-lt"/>
                <a:ea typeface="ÇlÇr ñæí©" charset="0"/>
              </a:rPr>
              <a:t>E.g. post discharge, incidental finding on imaging (screen detected my go direct to clinic)</a:t>
            </a:r>
            <a:endParaRPr kumimoji="0" lang="en-GB" sz="2000" b="0" i="0" u="none" strike="noStrike" cap="none" normalizeH="0" baseline="0" dirty="0">
              <a:ln>
                <a:noFill/>
              </a:ln>
              <a:solidFill>
                <a:schemeClr val="tx1"/>
              </a:solidFill>
              <a:effectLst/>
              <a:latin typeface="+mj-lt"/>
            </a:endParaRPr>
          </a:p>
        </p:txBody>
      </p:sp>
      <p:cxnSp>
        <p:nvCxnSpPr>
          <p:cNvPr id="338" name="AutoShape 11">
            <a:extLst>
              <a:ext uri="{FF2B5EF4-FFF2-40B4-BE49-F238E27FC236}">
                <a16:creationId xmlns:a16="http://schemas.microsoft.com/office/drawing/2014/main" id="{C1E400CF-B67D-D384-53B9-1EE8BD430F39}"/>
              </a:ext>
            </a:extLst>
          </p:cNvPr>
          <p:cNvCxnSpPr>
            <a:cxnSpLocks noChangeShapeType="1"/>
            <a:stCxn id="98" idx="2"/>
          </p:cNvCxnSpPr>
          <p:nvPr/>
        </p:nvCxnSpPr>
        <p:spPr bwMode="auto">
          <a:xfrm>
            <a:off x="1531710" y="1075967"/>
            <a:ext cx="0" cy="27324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46" name="AutoShape 11">
            <a:extLst>
              <a:ext uri="{FF2B5EF4-FFF2-40B4-BE49-F238E27FC236}">
                <a16:creationId xmlns:a16="http://schemas.microsoft.com/office/drawing/2014/main" id="{085C8713-25DF-063F-0CC2-9F9273893113}"/>
              </a:ext>
            </a:extLst>
          </p:cNvPr>
          <p:cNvCxnSpPr>
            <a:cxnSpLocks noChangeShapeType="1"/>
          </p:cNvCxnSpPr>
          <p:nvPr/>
        </p:nvCxnSpPr>
        <p:spPr bwMode="auto">
          <a:xfrm>
            <a:off x="2604529" y="1208945"/>
            <a:ext cx="0" cy="12842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 name="TextBox 2">
            <a:extLst>
              <a:ext uri="{FF2B5EF4-FFF2-40B4-BE49-F238E27FC236}">
                <a16:creationId xmlns:a16="http://schemas.microsoft.com/office/drawing/2014/main" id="{A6BF6FEC-6DED-93F5-D26B-83C9A1196CDC}"/>
              </a:ext>
            </a:extLst>
          </p:cNvPr>
          <p:cNvSpPr txBox="1"/>
          <p:nvPr/>
        </p:nvSpPr>
        <p:spPr>
          <a:xfrm>
            <a:off x="-655952" y="3976523"/>
            <a:ext cx="990590" cy="200055"/>
          </a:xfrm>
          <a:prstGeom prst="rect">
            <a:avLst/>
          </a:prstGeom>
          <a:noFill/>
        </p:spPr>
        <p:txBody>
          <a:bodyPr wrap="square">
            <a:spAutoFit/>
          </a:bodyPr>
          <a:lstStyle/>
          <a:p>
            <a:endParaRPr lang="en-GB" sz="700" dirty="0"/>
          </a:p>
        </p:txBody>
      </p:sp>
    </p:spTree>
    <p:extLst>
      <p:ext uri="{BB962C8B-B14F-4D97-AF65-F5344CB8AC3E}">
        <p14:creationId xmlns:p14="http://schemas.microsoft.com/office/powerpoint/2010/main" val="3470433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16265</TotalTime>
  <Words>888</Words>
  <Application>Microsoft Macintosh PowerPoint</Application>
  <PresentationFormat>A4 Paper (210x297 mm)</PresentationFormat>
  <Paragraphs>99</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UoN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Baldwin</dc:creator>
  <cp:lastModifiedBy>David Baldwin</cp:lastModifiedBy>
  <cp:revision>268</cp:revision>
  <cp:lastPrinted>2015-12-09T09:17:13Z</cp:lastPrinted>
  <dcterms:created xsi:type="dcterms:W3CDTF">2015-09-18T07:36:52Z</dcterms:created>
  <dcterms:modified xsi:type="dcterms:W3CDTF">2023-12-24T08:35:53Z</dcterms:modified>
</cp:coreProperties>
</file>